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30"/>
  </p:handoutMasterIdLst>
  <p:sldIdLst>
    <p:sldId id="351" r:id="rId3"/>
    <p:sldId id="352" r:id="rId5"/>
    <p:sldId id="353" r:id="rId6"/>
    <p:sldId id="354" r:id="rId7"/>
    <p:sldId id="413" r:id="rId8"/>
    <p:sldId id="414" r:id="rId9"/>
    <p:sldId id="356" r:id="rId10"/>
    <p:sldId id="357" r:id="rId11"/>
    <p:sldId id="415" r:id="rId12"/>
    <p:sldId id="358" r:id="rId13"/>
    <p:sldId id="359" r:id="rId14"/>
    <p:sldId id="416" r:id="rId15"/>
    <p:sldId id="417" r:id="rId16"/>
    <p:sldId id="418" r:id="rId17"/>
    <p:sldId id="362" r:id="rId18"/>
    <p:sldId id="363" r:id="rId19"/>
    <p:sldId id="434" r:id="rId20"/>
    <p:sldId id="364" r:id="rId21"/>
    <p:sldId id="419" r:id="rId22"/>
    <p:sldId id="366" r:id="rId23"/>
    <p:sldId id="367" r:id="rId24"/>
    <p:sldId id="420" r:id="rId25"/>
    <p:sldId id="368" r:id="rId26"/>
    <p:sldId id="421" r:id="rId27"/>
    <p:sldId id="423" r:id="rId28"/>
    <p:sldId id="412" r:id="rId29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8000"/>
    <a:srgbClr val="FD690C"/>
    <a:srgbClr val="FD6108"/>
    <a:srgbClr val="EA6A09"/>
    <a:srgbClr val="F7A654"/>
    <a:srgbClr val="50AB06"/>
    <a:srgbClr val="AA28BA"/>
    <a:srgbClr val="713CD1"/>
    <a:srgbClr val="535353"/>
    <a:srgbClr val="C2C2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75" autoAdjust="0"/>
    <p:restoredTop sz="86486" autoAdjust="0"/>
  </p:normalViewPr>
  <p:slideViewPr>
    <p:cSldViewPr snapToGrid="0" snapToObjects="1">
      <p:cViewPr>
        <p:scale>
          <a:sx n="100" d="100"/>
          <a:sy n="100" d="100"/>
        </p:scale>
        <p:origin x="-880" y="1784"/>
      </p:cViewPr>
      <p:guideLst>
        <p:guide orient="horz" pos="3190"/>
        <p:guide pos="24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CCAD9-BB83-0444-8C69-F32F4446E89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19EE94-8227-7646-92D8-0B67D6AF671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D45E53-28CB-FB4F-A14C-CBBB4CC2EA41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03438" y="685800"/>
            <a:ext cx="26511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3124624"/>
            <a:ext cx="6606540" cy="21560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5860" y="5699760"/>
            <a:ext cx="5440680" cy="2570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1A40B6E2-7838-AC42-BA21-126CD01F7BEE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1DDAAA31-91F0-9B44-9BE2-B5CF6DDFE25F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790281" y="591397"/>
            <a:ext cx="1485662" cy="1258697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0598" y="591397"/>
            <a:ext cx="4330144" cy="1258697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40E18998-D65D-D045-B12E-E0E20EFD07DC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9A3B2CC5-B3BD-5F47-A39D-3DD485F56013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966" y="6463454"/>
            <a:ext cx="6606540" cy="199771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3966" y="4263180"/>
            <a:ext cx="6606540" cy="220027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86C1C89E-2D10-5F4B-8F49-A2D872A924FD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597" y="3441277"/>
            <a:ext cx="2907903" cy="973709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68040" y="3441277"/>
            <a:ext cx="2907904" cy="973709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5AC37FBE-A4B5-0243-ADEE-299CF7996309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402802"/>
            <a:ext cx="6995160" cy="1676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251499"/>
            <a:ext cx="3434160" cy="93831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620" y="3189817"/>
            <a:ext cx="3434160" cy="57952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8272" y="2251499"/>
            <a:ext cx="3435509" cy="93831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48272" y="3189817"/>
            <a:ext cx="3435509" cy="57952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0682DC10-6879-4E45-9EED-B27E68669CC2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C9EB08F2-3B78-C148-A78D-D833C2651234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194FCA9B-C694-1043-B1EC-5969949C7C4B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400473"/>
            <a:ext cx="2557066" cy="170434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8792" y="400474"/>
            <a:ext cx="4344988" cy="85845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620" y="2104814"/>
            <a:ext cx="2557066" cy="688022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11900D4F-30E5-444F-BBEB-5EB2222B5556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445" y="7040880"/>
            <a:ext cx="4663440" cy="83121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3445" y="898737"/>
            <a:ext cx="4663440" cy="603504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3445" y="7872096"/>
            <a:ext cx="4663440" cy="11804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B1FF9982-5B9B-6A41-A6D9-1A48DF1FC8B5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8620" y="402802"/>
            <a:ext cx="6995160" cy="1676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346961"/>
            <a:ext cx="6995160" cy="6638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5570" y="9322647"/>
            <a:ext cx="24612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2398" y="9519711"/>
            <a:ext cx="18135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Futura Condensed"/>
                <a:cs typeface="Futura Condensed"/>
              </a:defRPr>
            </a:lvl1pPr>
          </a:lstStyle>
          <a:p>
            <a:fld id="{6A77D604-7237-AC46-B361-5A1F89385890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9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9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9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9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hyperlink" Target="https://create.codelab.club/studios/91/" TargetMode="External"/><Relationship Id="rId2" Type="http://schemas.openxmlformats.org/officeDocument/2006/relationships/hyperlink" Target="https://create.codelab.club/studios/90/" TargetMode="External"/><Relationship Id="rId1" Type="http://schemas.openxmlformats.org/officeDocument/2006/relationships/hyperlink" Target="https://create.codelab.club/studios/89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0" Type="http://schemas.openxmlformats.org/officeDocument/2006/relationships/notesSlide" Target="../notesSlides/notesSlide11.xml"/><Relationship Id="rId1" Type="http://schemas.openxmlformats.org/officeDocument/2006/relationships/hyperlink" Target="https://create.codelab.club/studios/89/" TargetMode="Externa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hyperlink" Target="https://create.codelab.club/studios/91/" TargetMode="Externa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4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6" Type="http://schemas.openxmlformats.org/officeDocument/2006/relationships/hyperlink" Target="http://bit.ly/ScratchChainReaction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://bit.ly/hardwareandextensions" TargetMode="External"/><Relationship Id="rId3" Type="http://schemas.openxmlformats.org/officeDocument/2006/relationships/hyperlink" Target="https://www.sparkfun.com/products/10311" TargetMode="External"/><Relationship Id="rId2" Type="http://schemas.openxmlformats.org/officeDocument/2006/relationships/hyperlink" Target="http://makeymakey.com" TargetMode="External"/><Relationship Id="rId1" Type="http://schemas.openxmlformats.org/officeDocument/2006/relationships/hyperlink" Target="http://bit.ly/LEGOWeDo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hyperlink" Target="http://scratch.mit.edu/users/ScratchDesignStudio/&#13;" TargetMode="External"/><Relationship Id="rId1" Type="http://schemas.openxmlformats.org/officeDocument/2006/relationships/hyperlink" Target="https://course.longan.link/Scratch/&#23398;&#29983;&#25163;&#20876;/&#23398;&#29983;&#25163;&#20876;&#21512;&#24182;.pdf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hyperlink" Target="http://wiki.scratch.mit.edu/" TargetMode="Externa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hyperlink" Target="https://create.codelab.club/studios/92/" TargetMode="Externa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hyperlink" Target="https://create.codelab.club/studios/92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hyperlink" Target="http://Scratch.mit.edu/help/faq" TargetMode="External"/><Relationship Id="rId2" Type="http://schemas.openxmlformats.org/officeDocument/2006/relationships/hyperlink" Target="http://scratch.mit.edu/discuss" TargetMode="External"/><Relationship Id="rId1" Type="http://schemas.openxmlformats.org/officeDocument/2006/relationships/hyperlink" Target="http://wiki.scratch.mit.edu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t5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4732867" y="8192253"/>
            <a:ext cx="2514173" cy="138366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Futura Condensed"/>
                <a:cs typeface="Futura Condensed"/>
              </a:rPr>
              <a:t>知</a:t>
            </a:r>
            <a:r>
              <a:rPr lang="en-US" altLang="zh-CN" sz="1200" dirty="0">
                <a:latin typeface="Futura Condensed"/>
                <a:cs typeface="Futura Condensed"/>
              </a:rPr>
              <a:t>/</a:t>
            </a:r>
            <a:r>
              <a:rPr lang="zh-CN" altLang="en-US" sz="1200" dirty="0">
                <a:latin typeface="Futura Condensed"/>
                <a:cs typeface="Futura Condensed"/>
              </a:rPr>
              <a:t>求</a:t>
            </a:r>
            <a:r>
              <a:rPr lang="en-US" altLang="zh-CN" sz="1200" dirty="0">
                <a:latin typeface="Futura Condensed"/>
                <a:cs typeface="Futura Condensed"/>
              </a:rPr>
              <a:t>/</a:t>
            </a:r>
            <a:r>
              <a:rPr lang="zh-CN" altLang="en-US" sz="1200" dirty="0">
                <a:latin typeface="Futura Condensed"/>
                <a:cs typeface="Futura Condensed"/>
              </a:rPr>
              <a:t>学	  	  </a:t>
            </a:r>
            <a:r>
              <a:rPr lang="zh-CN" altLang="en-US" sz="1200" dirty="0" smtClean="0">
                <a:latin typeface="Futura Condensed"/>
                <a:cs typeface="Futura Condensed"/>
              </a:rPr>
              <a:t>      </a:t>
            </a:r>
            <a:r>
              <a:rPr lang="en-US" altLang="zh-CN" sz="1200" dirty="0" smtClean="0">
                <a:latin typeface="Futura Condensed"/>
                <a:cs typeface="Futura Condensed"/>
              </a:rPr>
              <a:t>92</a:t>
            </a:r>
            <a:endParaRPr lang="en-US" altLang="zh-CN" sz="1200" dirty="0">
              <a:latin typeface="Futura Condensed"/>
              <a:cs typeface="Futura Condensed"/>
            </a:endParaRPr>
          </a:p>
          <a:p>
            <a:r>
              <a:rPr lang="zh-CN" altLang="en-US" sz="1200" dirty="0">
                <a:latin typeface="Futura Condensed"/>
                <a:cs typeface="Futura Condensed"/>
              </a:rPr>
              <a:t>第二回合		        </a:t>
            </a:r>
            <a:r>
              <a:rPr lang="en-US" altLang="zh-CN" sz="1200" dirty="0">
                <a:latin typeface="Futura Condensed"/>
                <a:cs typeface="Futura Condensed"/>
              </a:rPr>
              <a:t>94</a:t>
            </a:r>
            <a:endParaRPr lang="en-US" altLang="zh-CN" sz="1200" dirty="0">
              <a:latin typeface="Futura Condensed"/>
              <a:cs typeface="Futura Condensed"/>
            </a:endParaRPr>
          </a:p>
          <a:p>
            <a:r>
              <a:rPr lang="zh-CN" altLang="en-US" sz="1200" dirty="0">
                <a:latin typeface="Futura Condensed"/>
                <a:cs typeface="Futura Condensed"/>
              </a:rPr>
              <a:t>进阶概念		 </a:t>
            </a:r>
            <a:r>
              <a:rPr lang="zh-CN" altLang="en-US" sz="1200" dirty="0" smtClean="0">
                <a:latin typeface="Futura Condensed"/>
                <a:cs typeface="Futura Condensed"/>
              </a:rPr>
              <a:t>       </a:t>
            </a:r>
            <a:r>
              <a:rPr lang="en-US" altLang="zh-CN" sz="1200" dirty="0">
                <a:latin typeface="Futura Condensed"/>
                <a:cs typeface="Futura Condensed"/>
              </a:rPr>
              <a:t>96</a:t>
            </a:r>
            <a:endParaRPr lang="en-US" altLang="zh-CN" sz="1200" dirty="0">
              <a:latin typeface="Futura Condensed"/>
              <a:cs typeface="Futura Condensed"/>
            </a:endParaRPr>
          </a:p>
          <a:p>
            <a:r>
              <a:rPr lang="zh-CN" altLang="en-US" sz="1200" dirty="0">
                <a:latin typeface="Futura Condensed"/>
                <a:cs typeface="Futura Condensed"/>
              </a:rPr>
              <a:t>硬件和扩展	                 </a:t>
            </a:r>
            <a:r>
              <a:rPr lang="en-US" altLang="zh-CN" sz="1200" dirty="0" smtClean="0">
                <a:latin typeface="Futura Condensed"/>
                <a:cs typeface="Futura Condensed"/>
              </a:rPr>
              <a:t>100</a:t>
            </a:r>
            <a:endParaRPr lang="en-US" altLang="zh-CN" sz="1200" dirty="0">
              <a:latin typeface="Futura Condensed"/>
              <a:cs typeface="Futura Condensed"/>
            </a:endParaRPr>
          </a:p>
          <a:p>
            <a:r>
              <a:rPr lang="zh-CN" altLang="en-US" sz="1200" dirty="0">
                <a:latin typeface="Futura Condensed"/>
                <a:cs typeface="Futura Condensed"/>
              </a:rPr>
              <a:t>活动设计	                 </a:t>
            </a:r>
            <a:r>
              <a:rPr lang="en-US" altLang="zh-CN" sz="1200" dirty="0" smtClean="0">
                <a:latin typeface="Futura Condensed"/>
                <a:cs typeface="Futura Condensed"/>
              </a:rPr>
              <a:t>102</a:t>
            </a:r>
            <a:endParaRPr lang="en-US" altLang="zh-CN" sz="1200" dirty="0">
              <a:latin typeface="Futura Condensed"/>
              <a:cs typeface="Futura Condensed"/>
            </a:endParaRPr>
          </a:p>
          <a:p>
            <a:r>
              <a:rPr lang="zh-CN" altLang="en-US" sz="1200" dirty="0">
                <a:latin typeface="Futura Condensed"/>
                <a:cs typeface="Futura Condensed"/>
              </a:rPr>
              <a:t>抓虫子	</a:t>
            </a:r>
            <a:r>
              <a:rPr lang="zh-CN" altLang="en-US" sz="1200" dirty="0" smtClean="0">
                <a:latin typeface="Futura Condensed"/>
                <a:cs typeface="Futura Condensed"/>
              </a:rPr>
              <a:t>  </a:t>
            </a:r>
            <a:r>
              <a:rPr lang="zh-CN" altLang="en-US" sz="1200" dirty="0">
                <a:latin typeface="Futura Condensed"/>
                <a:cs typeface="Futura Condensed"/>
              </a:rPr>
              <a:t>	 </a:t>
            </a:r>
            <a:r>
              <a:rPr lang="zh-CN" altLang="en-US" sz="1200" dirty="0" smtClean="0">
                <a:latin typeface="Futura Condensed"/>
                <a:cs typeface="Futura Condensed"/>
              </a:rPr>
              <a:t>       </a:t>
            </a:r>
            <a:r>
              <a:rPr lang="en-US" altLang="zh-CN" sz="1200" dirty="0" smtClean="0">
                <a:latin typeface="Futura Condensed"/>
                <a:cs typeface="Futura Condensed"/>
              </a:rPr>
              <a:t>106</a:t>
            </a:r>
            <a:endParaRPr lang="en-US" altLang="zh-CN" sz="1200" dirty="0">
              <a:latin typeface="Futura Condensed"/>
              <a:cs typeface="Futura Condensed"/>
            </a:endParaRPr>
          </a:p>
          <a:p>
            <a:r>
              <a:rPr lang="en-US" altLang="zh-CN" sz="1200" dirty="0">
                <a:latin typeface="Futura Condensed"/>
                <a:cs typeface="Futura Condensed"/>
              </a:rPr>
              <a:t>      		 </a:t>
            </a:r>
            <a:endParaRPr lang="en-US" sz="1200" dirty="0" smtClean="0">
              <a:latin typeface="Futura Condensed"/>
              <a:cs typeface="Futura Condensed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605328" y="8605169"/>
            <a:ext cx="3674608" cy="604226"/>
            <a:chOff x="634075" y="8600752"/>
            <a:chExt cx="3674608" cy="604226"/>
          </a:xfrm>
        </p:grpSpPr>
        <p:grpSp>
          <p:nvGrpSpPr>
            <p:cNvPr id="43" name="Group 42"/>
            <p:cNvGrpSpPr/>
            <p:nvPr/>
          </p:nvGrpSpPr>
          <p:grpSpPr>
            <a:xfrm>
              <a:off x="853841" y="8748598"/>
              <a:ext cx="3218710" cy="456380"/>
              <a:chOff x="1699218" y="4842934"/>
              <a:chExt cx="3218710" cy="456380"/>
            </a:xfrm>
            <a:effectLst/>
          </p:grpSpPr>
          <p:cxnSp>
            <p:nvCxnSpPr>
              <p:cNvPr id="51" name="Straight Connector 50"/>
              <p:cNvCxnSpPr/>
              <p:nvPr/>
            </p:nvCxnSpPr>
            <p:spPr>
              <a:xfrm>
                <a:off x="1699218" y="4849283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1699218" y="5292964"/>
                <a:ext cx="3218710" cy="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2248625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2777846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3328397" y="4842934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3850843" y="4842934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4394979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4917928" y="4846108"/>
                <a:ext cx="0" cy="452556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634075" y="8600752"/>
              <a:ext cx="3674608" cy="470400"/>
              <a:chOff x="1998752" y="6567822"/>
              <a:chExt cx="3674608" cy="470400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1998752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0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2532725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1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3061946" y="6567822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2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612497" y="6567822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3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4134943" y="6567822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4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5202961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6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59" name="Group 58"/>
          <p:cNvGrpSpPr/>
          <p:nvPr/>
        </p:nvGrpSpPr>
        <p:grpSpPr>
          <a:xfrm>
            <a:off x="3262743" y="8464915"/>
            <a:ext cx="516223" cy="516223"/>
            <a:chOff x="1267298" y="8604842"/>
            <a:chExt cx="516223" cy="516223"/>
          </a:xfrm>
        </p:grpSpPr>
        <p:sp>
          <p:nvSpPr>
            <p:cNvPr id="60" name="Teardrop 59"/>
            <p:cNvSpPr/>
            <p:nvPr/>
          </p:nvSpPr>
          <p:spPr>
            <a:xfrm rot="8075815">
              <a:off x="1267298" y="8604842"/>
              <a:ext cx="516223" cy="516223"/>
            </a:xfrm>
            <a:prstGeom prst="teardrop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336401" y="8662999"/>
              <a:ext cx="38100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5</a:t>
              </a:r>
              <a:endParaRPr lang="en-US" sz="4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457198" y="464006"/>
            <a:ext cx="5769541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UNIT 5</a:t>
            </a:r>
            <a:endParaRPr lang="en-US" sz="5300" dirty="0" smtClean="0">
              <a:latin typeface="Futura Condensed"/>
              <a:cs typeface="Futura Condensed"/>
            </a:endParaRPr>
          </a:p>
          <a:p>
            <a:r>
              <a:rPr lang="zh-CN" altLang="en-US" sz="5400" dirty="0"/>
              <a:t>深入探究</a:t>
            </a:r>
            <a:endParaRPr lang="en-US" sz="5300" dirty="0">
              <a:latin typeface="Futura Condensed"/>
              <a:cs typeface="Futura Condensed"/>
            </a:endParaRPr>
          </a:p>
        </p:txBody>
      </p:sp>
      <p:sp>
        <p:nvSpPr>
          <p:cNvPr id="63" name="Slide Number Placeholder 2"/>
          <p:cNvSpPr txBox="1"/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89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-1" y="7559351"/>
            <a:ext cx="7772401" cy="666231"/>
            <a:chOff x="-1" y="7378700"/>
            <a:chExt cx="7772401" cy="666231"/>
          </a:xfrm>
        </p:grpSpPr>
        <p:sp>
          <p:nvSpPr>
            <p:cNvPr id="65" name="Rectangle 64"/>
            <p:cNvSpPr/>
            <p:nvPr/>
          </p:nvSpPr>
          <p:spPr>
            <a:xfrm>
              <a:off x="-1" y="7406951"/>
              <a:ext cx="7772401" cy="479582"/>
            </a:xfrm>
            <a:prstGeom prst="rect">
              <a:avLst/>
            </a:prstGeom>
            <a:solidFill>
              <a:srgbClr val="F7A654"/>
            </a:solidFill>
            <a:ln>
              <a:solidFill>
                <a:srgbClr val="F7A65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Diamond 65"/>
            <p:cNvSpPr/>
            <p:nvPr/>
          </p:nvSpPr>
          <p:spPr>
            <a:xfrm>
              <a:off x="2108219" y="7648251"/>
              <a:ext cx="381000" cy="381000"/>
            </a:xfrm>
            <a:prstGeom prst="diamond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Diamond 66"/>
            <p:cNvSpPr/>
            <p:nvPr/>
          </p:nvSpPr>
          <p:spPr>
            <a:xfrm>
              <a:off x="5681688" y="7663931"/>
              <a:ext cx="384162" cy="381000"/>
            </a:xfrm>
            <a:prstGeom prst="diamond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279937" y="7378700"/>
              <a:ext cx="3187664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rgbClr val="FFFFFF"/>
                  </a:solidFill>
                  <a:latin typeface="Futura Condensed"/>
                  <a:cs typeface="Futura Condensed"/>
                </a:rPr>
                <a:t>包含内容</a:t>
              </a:r>
              <a:endParaRPr lang="en-US" sz="2800" dirty="0">
                <a:solidFill>
                  <a:srgbClr val="FFFFFF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17500" y="7378700"/>
              <a:ext cx="3962438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rgbClr val="FFFFFF"/>
                  </a:solidFill>
                  <a:latin typeface="Futura Condensed"/>
                  <a:cs typeface="Futura Condensed"/>
                </a:rPr>
                <a:t>目前所在</a:t>
              </a:r>
              <a:endParaRPr lang="en-US" sz="2800" dirty="0">
                <a:solidFill>
                  <a:srgbClr val="FFFFFF"/>
                </a:solidFill>
                <a:latin typeface="Futura Condensed"/>
                <a:cs typeface="Futura Condense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57995" y="2830659"/>
            <a:ext cx="3324338" cy="3728189"/>
            <a:chOff x="422410" y="2830659"/>
            <a:chExt cx="3324338" cy="3728189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23024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/>
                <a:t>向学生演示“进阶概念”工作室、“视频侦测”工作室和“克隆”</a:t>
              </a:r>
              <a:r>
                <a:rPr lang="zh-CN" altLang="en-US" sz="1200" dirty="0" smtClean="0"/>
                <a:t>工作室</a:t>
              </a:r>
              <a:r>
                <a:rPr lang="zh-CN" altLang="en-US" sz="1200" dirty="0"/>
                <a:t>中的案例，帮助学生熟悉控制视频侦测和克隆的模块。（可选）将</a:t>
              </a:r>
              <a:r>
                <a:rPr lang="zh-CN" altLang="en-US" sz="1200" dirty="0" smtClean="0"/>
                <a:t>“进阶概念”</a:t>
              </a:r>
              <a:r>
                <a:rPr lang="zh-CN" altLang="en-US" sz="1200" dirty="0"/>
                <a:t>讲义分发给学生</a:t>
              </a:r>
              <a:r>
                <a:rPr lang="zh-CN" altLang="en-US" sz="1200" dirty="0" smtClean="0"/>
                <a:t>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给</a:t>
              </a:r>
              <a:r>
                <a:rPr lang="zh-CN" altLang="en-US" sz="1200" dirty="0"/>
                <a:t>学生留出研究案例程序代码的时间 ，新建项目试验一个或多个进阶概念（</a:t>
              </a:r>
              <a:r>
                <a:rPr lang="zh-CN" altLang="en-US" sz="1200" dirty="0" smtClean="0"/>
                <a:t>视频</a:t>
              </a:r>
              <a:r>
                <a:rPr lang="zh-CN" altLang="en-US" sz="1200" dirty="0"/>
                <a:t>侦测，克隆）</a:t>
              </a:r>
              <a:r>
                <a:rPr lang="zh-CN" altLang="en-US" sz="1200" dirty="0" smtClean="0"/>
                <a:t>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en-US" altLang="zh-CN" sz="1200" dirty="0" smtClean="0"/>
                <a:t> </a:t>
              </a:r>
              <a:r>
                <a:rPr lang="zh-CN" altLang="en-US" sz="1200" dirty="0"/>
                <a:t>鼓励学生相互分享探究成果。我们推荐举办一个 “设计演示”展示。 （可选</a:t>
              </a:r>
              <a:r>
                <a:rPr lang="zh-CN" altLang="en-US" sz="1200" dirty="0" smtClean="0"/>
                <a:t>）让</a:t>
              </a:r>
              <a:r>
                <a:rPr lang="zh-CN" altLang="en-US" sz="1200" dirty="0"/>
                <a:t>学生把项目上传到“进阶概念”工作室或班级工作室中</a:t>
              </a:r>
              <a:r>
                <a:rPr lang="zh-CN" altLang="en-US" sz="1200" dirty="0" smtClean="0"/>
                <a:t>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让</a:t>
              </a:r>
              <a:r>
                <a:rPr lang="zh-CN" altLang="en-US" sz="1200" dirty="0"/>
                <a:t>学生根据提示反思整个设计过程，并且把心得和体会记录在他们的设计日志中</a:t>
              </a:r>
              <a:r>
                <a:rPr lang="zh-CN" altLang="en-US" sz="1200" dirty="0" smtClean="0"/>
                <a:t>，或者</a:t>
              </a:r>
              <a:r>
                <a:rPr lang="zh-CN" altLang="en-US" sz="1200" dirty="0"/>
                <a:t>在小组中讨论 。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0659"/>
              <a:ext cx="330740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活动描述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214625" y="795405"/>
            <a:ext cx="2999848" cy="126047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目标：</a:t>
            </a:r>
            <a:endParaRPr lang="zh-CN" altLang="en-US" sz="1400" dirty="0"/>
          </a:p>
          <a:p>
            <a:r>
              <a:rPr lang="zh-CN" altLang="en-US" sz="1400" dirty="0"/>
              <a:t>完成这个活动后，学生们将：</a:t>
            </a:r>
            <a:endParaRPr lang="zh-CN" altLang="en-US" sz="1400" dirty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通过创建探索</a:t>
            </a:r>
            <a:r>
              <a:rPr lang="zh-CN" altLang="en-US" sz="1200" dirty="0"/>
              <a:t>视频侦测和克隆的项目，增加对计算概念（事件、平行、数据）和计算实践 （试验和迭代、测试和调试 、 </a:t>
            </a:r>
            <a:r>
              <a:rPr lang="zh-CN" altLang="en-US" sz="1200" dirty="0" smtClean="0"/>
              <a:t>重用和</a:t>
            </a:r>
            <a:r>
              <a:rPr lang="zh-CN" altLang="en-US" sz="1200" dirty="0"/>
              <a:t>改编、抽象和模块化 ） 的娴熟度。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00826" y="647673"/>
            <a:ext cx="281594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进阶概念</a:t>
            </a:r>
            <a:endParaRPr lang="en-US" sz="3200" dirty="0" smtClean="0"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007796" y="2830659"/>
            <a:ext cx="3307404" cy="2066394"/>
            <a:chOff x="4007796" y="2830659"/>
            <a:chExt cx="3307404" cy="2066394"/>
          </a:xfrm>
        </p:grpSpPr>
        <p:sp>
          <p:nvSpPr>
            <p:cNvPr id="18" name="TextBox 17"/>
            <p:cNvSpPr txBox="1"/>
            <p:nvPr/>
          </p:nvSpPr>
          <p:spPr>
            <a:xfrm>
              <a:off x="4104914" y="3328603"/>
              <a:ext cx="3117152" cy="156845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/>
                <a:t>“进阶概念”工作室</a:t>
              </a:r>
              <a:br>
                <a:rPr lang="en-US" sz="1200" dirty="0">
                  <a:latin typeface="Futura Condensed"/>
                  <a:cs typeface="Futura Condensed"/>
                </a:rPr>
              </a:br>
              <a:r>
                <a:rPr lang="zh-CN" altLang="en-US" sz="1200" dirty="0">
                  <a:hlinkClick r:id="rId1" action="ppaction://hlinkfile"/>
                </a:rPr>
                <a:t>https://create.codelab.club/studios/89/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/>
                <a:t>“视频侦测”课程</a:t>
              </a:r>
              <a:r>
                <a:rPr lang="zh-CN" altLang="en-US" sz="1200" dirty="0" smtClean="0"/>
                <a:t>材料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/>
                <a:t>“视频侦测”</a:t>
              </a:r>
              <a:r>
                <a:rPr lang="zh-CN" altLang="en-US" sz="1200" dirty="0" smtClean="0"/>
                <a:t>工作室</a:t>
              </a:r>
              <a:br>
                <a:rPr lang="en-US" sz="1200" dirty="0">
                  <a:latin typeface="Futura Condensed"/>
                  <a:cs typeface="Futura Condensed"/>
                </a:rPr>
              </a:br>
              <a:r>
                <a:rPr lang="zh-CN" altLang="en-US" sz="1200" dirty="0">
                  <a:hlinkClick r:id="rId2" action="ppaction://hlinkfile"/>
                </a:rPr>
                <a:t>https://create.codelab.club/studios/90/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“克隆”</a:t>
              </a:r>
              <a:r>
                <a:rPr lang="zh-CN" altLang="en-US" sz="1200" dirty="0"/>
                <a:t>课程</a:t>
              </a:r>
              <a:r>
                <a:rPr lang="zh-CN" altLang="en-US" sz="1200" dirty="0" smtClean="0"/>
                <a:t>材料</a:t>
              </a:r>
              <a:endParaRPr lang="en-US" altLang="zh-CN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“</a:t>
              </a:r>
              <a:r>
                <a:rPr lang="zh-CN" altLang="en-US" sz="1200" dirty="0"/>
                <a:t>克隆</a:t>
              </a:r>
              <a:r>
                <a:rPr lang="zh-CN" altLang="en-US" sz="1200" dirty="0" smtClean="0"/>
                <a:t>”工作室</a:t>
              </a:r>
              <a:br>
                <a:rPr lang="en-US" sz="1200" dirty="0">
                  <a:latin typeface="Futura Condensed"/>
                  <a:cs typeface="Futura Condensed"/>
                </a:rPr>
              </a:br>
              <a:r>
                <a:rPr lang="zh-CN" altLang="en-US" sz="1200" dirty="0">
                  <a:hlinkClick r:id="rId3" action="ppaction://hlinkfile"/>
                </a:rPr>
                <a:t>https://create.codelab.club/studios/91/</a:t>
              </a:r>
              <a:endParaRPr lang="zh-CN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07796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可用资源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104914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3995764" y="5161092"/>
            <a:ext cx="3307404" cy="1068795"/>
            <a:chOff x="3992282" y="2628232"/>
            <a:chExt cx="3307404" cy="1068795"/>
          </a:xfrm>
        </p:grpSpPr>
        <p:sp>
          <p:nvSpPr>
            <p:cNvPr id="84" name="TextBox 83"/>
            <p:cNvSpPr txBox="1"/>
            <p:nvPr/>
          </p:nvSpPr>
          <p:spPr>
            <a:xfrm>
              <a:off x="4089400" y="3051867"/>
              <a:ext cx="3117152" cy="64516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你</a:t>
              </a:r>
              <a:r>
                <a:rPr lang="zh-CN" altLang="en-US" sz="1200" dirty="0"/>
                <a:t>选择探究哪个（些）进阶概念？</a:t>
              </a:r>
              <a:endParaRPr lang="zh-CN" altLang="en-US" sz="1200" dirty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针对</a:t>
              </a:r>
              <a:r>
                <a:rPr lang="zh-CN" altLang="en-US" sz="1200" dirty="0"/>
                <a:t>这个（些）进阶概念，你采取了何种学习策略？</a:t>
              </a:r>
              <a:endParaRPr lang="en-US" sz="1200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2282" y="2628232"/>
              <a:ext cx="330740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反思提示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4089400" y="2947049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4007796" y="6522551"/>
            <a:ext cx="3307404" cy="964669"/>
            <a:chOff x="3992282" y="2824309"/>
            <a:chExt cx="3307404" cy="964669"/>
          </a:xfrm>
        </p:grpSpPr>
        <p:sp>
          <p:nvSpPr>
            <p:cNvPr id="88" name="TextBox 87"/>
            <p:cNvSpPr txBox="1"/>
            <p:nvPr/>
          </p:nvSpPr>
          <p:spPr>
            <a:xfrm>
              <a:off x="4089400" y="3328603"/>
              <a:ext cx="3117152" cy="4603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 panose="020B0600040502020204"/>
                <a:buChar char="+"/>
              </a:pPr>
              <a:r>
                <a:rPr lang="zh-CN" altLang="en-US" sz="1200" dirty="0"/>
                <a:t>他们的项目里是否探究了一个或多个进阶概念？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992282" y="282430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回顾学生作品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81" name="TextBox 80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备注说明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2" name="Straight Connector 81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Futura Condensed"/>
                  <a:cs typeface="Futura Condensed"/>
                </a:rPr>
                <a:t>我的笔记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92" name="Straight Connector 91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94" name="TextBox 93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2" name="TextBox 101"/>
          <p:cNvSpPr txBox="1"/>
          <p:nvPr/>
        </p:nvSpPr>
        <p:spPr>
          <a:xfrm>
            <a:off x="551129" y="8142739"/>
            <a:ext cx="3231204" cy="82994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想要探索视频侦测的学生</a:t>
            </a:r>
            <a:r>
              <a:rPr lang="zh-CN" altLang="en-US" sz="1200" dirty="0"/>
              <a:t>需要使用带摄像头的电脑。</a:t>
            </a:r>
            <a:endParaRPr lang="zh-CN" altLang="en-US" sz="1200" dirty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提醒</a:t>
            </a:r>
            <a:r>
              <a:rPr lang="zh-CN" altLang="en-US" sz="1200" dirty="0"/>
              <a:t>学生可以利用背包工具从案例程序中借用和改编代码。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96</a:t>
            </a:r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551130" y="0"/>
            <a:ext cx="493776" cy="2791968"/>
            <a:chOff x="551130" y="0"/>
            <a:chExt cx="493776" cy="2791968"/>
          </a:xfrm>
        </p:grpSpPr>
        <p:pic>
          <p:nvPicPr>
            <p:cNvPr id="53" name="Picture 52" descr="Unit5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 rot="5400000">
              <a:off x="-260128" y="1181066"/>
              <a:ext cx="2110950" cy="4001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altLang="zh-CN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5</a:t>
              </a:r>
              <a:r>
                <a:rPr lang="zh-CN" alt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深入探究</a:t>
              </a:r>
              <a:endParaRPr lang="en-US" altLang="zh-CN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3" name="TextBox 51"/>
          <p:cNvSpPr txBox="1"/>
          <p:nvPr/>
        </p:nvSpPr>
        <p:spPr>
          <a:xfrm>
            <a:off x="2535515" y="1692424"/>
            <a:ext cx="122988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base">
              <a:lnSpc>
                <a:spcPct val="120000"/>
              </a:lnSpc>
            </a:pPr>
            <a:r>
              <a:rPr lang="zh-CN" altLang="en-US" sz="1000" dirty="0"/>
              <a:t>建议时间</a:t>
            </a:r>
            <a:r>
              <a:rPr lang="zh-CN" altLang="en-US" sz="1000" dirty="0" smtClean="0"/>
              <a:t> </a:t>
            </a:r>
            <a:endParaRPr lang="en-US" altLang="zh-CN" sz="1000" dirty="0" smtClean="0"/>
          </a:p>
          <a:p>
            <a:pPr algn="l" fontAlgn="base">
              <a:lnSpc>
                <a:spcPct val="120000"/>
              </a:lnSpc>
            </a:pPr>
            <a:r>
              <a:rPr lang="en-US" altLang="zh-CN" sz="1000" dirty="0" smtClean="0"/>
              <a:t>30-45</a:t>
            </a:r>
            <a:r>
              <a:rPr lang="en-US" altLang="zh-CN" sz="1000" dirty="0"/>
              <a:t> </a:t>
            </a:r>
            <a:r>
              <a:rPr lang="zh-CN" altLang="en-US" sz="1000" dirty="0"/>
              <a:t>分钟</a:t>
            </a:r>
            <a:endParaRPr lang="en-US" altLang="zh-CN" sz="1000" dirty="0">
              <a:latin typeface="Futura Condensed"/>
              <a:cs typeface="Futura Condensed"/>
            </a:endParaRPr>
          </a:p>
        </p:txBody>
      </p:sp>
      <p:pic>
        <p:nvPicPr>
          <p:cNvPr id="5" name="Picture 4" descr="clock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0"/>
          <a:stretch>
            <a:fillRect/>
          </a:stretch>
        </p:blipFill>
        <p:spPr>
          <a:xfrm>
            <a:off x="2278506" y="1808284"/>
            <a:ext cx="324746" cy="267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t5advconcepts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430853" y="673069"/>
            <a:ext cx="2815942" cy="2367901"/>
            <a:chOff x="459240" y="673069"/>
            <a:chExt cx="2815942" cy="2367901"/>
          </a:xfrm>
        </p:grpSpPr>
        <p:sp>
          <p:nvSpPr>
            <p:cNvPr id="28" name="TextBox 27"/>
            <p:cNvSpPr txBox="1"/>
            <p:nvPr/>
          </p:nvSpPr>
          <p:spPr>
            <a:xfrm>
              <a:off x="459240" y="673069"/>
              <a:ext cx="2815942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4000" dirty="0"/>
                <a:t>视频侦测</a:t>
              </a:r>
              <a:endParaRPr lang="en-US" sz="4000" dirty="0" smtClean="0">
                <a:latin typeface="Futura Condensed"/>
                <a:cs typeface="Futura Condensed"/>
              </a:endParaRP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463058" y="1521819"/>
              <a:ext cx="2357171" cy="1519151"/>
              <a:chOff x="427473" y="1521819"/>
              <a:chExt cx="2357171" cy="1519151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538370" y="1521819"/>
                <a:ext cx="2159128" cy="551815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tIns="91440" bIns="91440" rtlCol="0" anchor="ctr" anchorCtr="0">
                <a:spAutoFit/>
              </a:bodyPr>
              <a:lstStyle/>
              <a:p>
                <a:pPr algn="just"/>
                <a:r>
                  <a:rPr lang="zh-CN" altLang="en-US" sz="1200" dirty="0"/>
                  <a:t>如何在你的 </a:t>
                </a:r>
                <a:r>
                  <a:rPr lang="en-US" altLang="zh-CN" sz="1200" dirty="0"/>
                  <a:t>Scratch </a:t>
                </a:r>
                <a:r>
                  <a:rPr lang="zh-CN" altLang="en-US" sz="1200" dirty="0"/>
                  <a:t>项目中使用视频侦测？</a:t>
                </a:r>
                <a:endParaRPr lang="en-US" sz="12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427473" y="2211025"/>
                <a:ext cx="2357171" cy="829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/>
                  <a:t>你知道可以借助电脑摄像头让你的 </a:t>
                </a:r>
                <a:r>
                  <a:rPr lang="en-US" altLang="zh-CN" sz="1200" dirty="0"/>
                  <a:t>Scratch </a:t>
                </a:r>
                <a:r>
                  <a:rPr lang="zh-CN" altLang="en-US" sz="1200" dirty="0"/>
                  <a:t>项目实现互动吗？创建一个包含</a:t>
                </a:r>
                <a:r>
                  <a:rPr lang="zh-CN" altLang="en-US" sz="1200" dirty="0" smtClean="0"/>
                  <a:t>视频</a:t>
                </a:r>
                <a:r>
                  <a:rPr lang="zh-CN" altLang="en-US" sz="1200" dirty="0"/>
                  <a:t>侦测功能的项目来探究这个 </a:t>
                </a:r>
                <a:r>
                  <a:rPr lang="en-US" altLang="zh-CN" sz="1200" dirty="0"/>
                  <a:t>Scratch </a:t>
                </a:r>
                <a:r>
                  <a:rPr lang="zh-CN" altLang="en-US" sz="1200" dirty="0"/>
                  <a:t>进阶概念吧。</a:t>
                </a:r>
                <a:endParaRPr lang="en-US" sz="1200" dirty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23" name="Group 22"/>
          <p:cNvGrpSpPr/>
          <p:nvPr/>
        </p:nvGrpSpPr>
        <p:grpSpPr>
          <a:xfrm>
            <a:off x="426076" y="3857808"/>
            <a:ext cx="2971821" cy="2862560"/>
            <a:chOff x="426076" y="3857808"/>
            <a:chExt cx="2971821" cy="2862560"/>
          </a:xfrm>
        </p:grpSpPr>
        <p:sp>
          <p:nvSpPr>
            <p:cNvPr id="87" name="TextBox 86"/>
            <p:cNvSpPr txBox="1"/>
            <p:nvPr/>
          </p:nvSpPr>
          <p:spPr>
            <a:xfrm>
              <a:off x="444691" y="3857808"/>
              <a:ext cx="2953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从这里开始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 flipV="1">
              <a:off x="535219" y="4194252"/>
              <a:ext cx="2717679" cy="2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26076" y="4228628"/>
              <a:ext cx="2885167" cy="2491740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/>
                <a:t>打开一个现有项目，或者创建一个新</a:t>
              </a:r>
              <a:r>
                <a:rPr lang="zh-CN" altLang="en-US" sz="1200" dirty="0" smtClean="0"/>
                <a:t>项目来</a:t>
              </a:r>
              <a:r>
                <a:rPr lang="zh-CN" altLang="en-US" sz="1200" dirty="0">
                  <a:sym typeface="+mn-ea"/>
                </a:rPr>
                <a:t>加入“视频侦测”的功能</a:t>
              </a:r>
              <a:r>
                <a:rPr lang="zh-CN" altLang="en-US" sz="1200" dirty="0" smtClean="0"/>
                <a:t>。</a:t>
              </a:r>
              <a:endParaRPr lang="zh-CN" altLang="en-US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zh-CN" altLang="en-US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>
                  <a:sym typeface="+mn-ea"/>
                </a:rPr>
                <a:t>点击</a:t>
              </a:r>
              <a:r>
                <a:rPr lang="en-US" altLang="zh-CN" sz="1200" dirty="0">
                  <a:sym typeface="+mn-ea"/>
                </a:rPr>
                <a:t>“</a:t>
              </a:r>
              <a:r>
                <a:rPr lang="zh-CN" altLang="en-US" sz="1200" dirty="0">
                  <a:sym typeface="+mn-ea"/>
                </a:rPr>
                <a:t>添加拓展</a:t>
              </a:r>
              <a:r>
                <a:rPr lang="en-US" altLang="zh-CN" sz="1200" dirty="0">
                  <a:sym typeface="+mn-ea"/>
                </a:rPr>
                <a:t>”</a:t>
              </a:r>
              <a:endParaRPr lang="zh-CN" altLang="en-US" sz="1200" dirty="0">
                <a:sym typeface="+mn-ea"/>
              </a:endParaRPr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zh-CN" altLang="en-US" sz="1200" dirty="0">
                <a:sym typeface="+mn-ea"/>
              </a:endParaRPr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>
                  <a:sym typeface="+mn-ea"/>
                </a:rPr>
                <a:t>点击</a:t>
              </a:r>
              <a:r>
                <a:rPr lang="en-US" altLang="zh-CN" sz="1200" dirty="0">
                  <a:sym typeface="+mn-ea"/>
                </a:rPr>
                <a:t>“</a:t>
              </a:r>
              <a:r>
                <a:rPr lang="zh-CN" altLang="en-US" sz="1200" dirty="0">
                  <a:sym typeface="+mn-ea"/>
                </a:rPr>
                <a:t>视频侦测</a:t>
              </a:r>
              <a:r>
                <a:rPr lang="en-US" altLang="zh-CN" sz="1200" dirty="0">
                  <a:sym typeface="+mn-ea"/>
                </a:rPr>
                <a:t>”</a:t>
              </a:r>
              <a:r>
                <a:rPr lang="zh-CN" altLang="en-US" sz="1200" dirty="0">
                  <a:sym typeface="+mn-ea"/>
                </a:rPr>
                <a:t>模块</a:t>
              </a:r>
              <a:endParaRPr lang="en-US" altLang="zh-CN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在</a:t>
              </a:r>
              <a:r>
                <a:rPr lang="zh-CN" altLang="en-US" sz="1200" dirty="0"/>
                <a:t>“视频侦测”模块中，探索用于“视频侦测”的积木</a:t>
              </a:r>
              <a:r>
                <a:rPr lang="zh-CN" altLang="en-US" sz="1200" dirty="0" smtClean="0"/>
                <a:t>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试验</a:t>
              </a:r>
              <a:r>
                <a:rPr lang="zh-CN" altLang="en-US" sz="1200" dirty="0"/>
                <a:t>“相对于角色的视频运动”、“开启摄像头”、“将视频透明度设置为</a:t>
              </a:r>
              <a:r>
                <a:rPr lang="zh-CN" altLang="en-US" sz="1200" dirty="0" smtClean="0"/>
                <a:t>”等积木</a:t>
              </a:r>
              <a:r>
                <a:rPr lang="zh-CN" altLang="en-US" sz="1200" dirty="0"/>
                <a:t>，让你的项目可以感知视频运动。</a:t>
              </a:r>
              <a:endParaRPr lang="en-US" sz="1200" dirty="0" smtClean="0">
                <a:latin typeface="Futura Condensed"/>
                <a:cs typeface="Futura Condensed"/>
              </a:endParaRP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350922" y="8538745"/>
            <a:ext cx="3981791" cy="64516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228600" indent="-228600">
              <a:buFont typeface="Wingdings" panose="05000000000000000000" pitchFamily="2" charset="2"/>
              <a:buChar char="q"/>
            </a:pPr>
            <a:r>
              <a:rPr lang="zh-CN" altLang="en-US" sz="1200" dirty="0"/>
              <a:t>确保已连接摄像头。用“打开摄像头”积木进行测试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 marL="228600" indent="-228600">
              <a:buFont typeface="Wingdings" panose="05000000000000000000" pitchFamily="2" charset="2"/>
              <a:buChar char="q"/>
            </a:pPr>
            <a:r>
              <a:rPr lang="zh-CN" altLang="en-US" sz="1200" dirty="0" smtClean="0"/>
              <a:t>感觉</a:t>
            </a:r>
            <a:r>
              <a:rPr lang="zh-CN" altLang="en-US" sz="1200" dirty="0"/>
              <a:t>进入死胡同了么？没关系！查看“视频侦测”工作室中的项目是如何</a:t>
            </a:r>
            <a:r>
              <a:rPr lang="zh-CN" altLang="en-US" sz="1200" dirty="0" smtClean="0"/>
              <a:t>使用视频侦测积木</a:t>
            </a:r>
            <a:r>
              <a:rPr lang="zh-CN" altLang="en-US" sz="1200" dirty="0"/>
              <a:t>的。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0" y="7871074"/>
            <a:ext cx="7772400" cy="532604"/>
            <a:chOff x="0" y="7871074"/>
            <a:chExt cx="7772400" cy="532604"/>
          </a:xfrm>
        </p:grpSpPr>
        <p:sp>
          <p:nvSpPr>
            <p:cNvPr id="79" name="Rectangle 78"/>
            <p:cNvSpPr/>
            <p:nvPr/>
          </p:nvSpPr>
          <p:spPr>
            <a:xfrm>
              <a:off x="0" y="7871074"/>
              <a:ext cx="7772400" cy="410457"/>
            </a:xfrm>
            <a:prstGeom prst="rect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Diamond 79"/>
            <p:cNvSpPr/>
            <p:nvPr/>
          </p:nvSpPr>
          <p:spPr>
            <a:xfrm>
              <a:off x="2103948" y="8077594"/>
              <a:ext cx="381000" cy="326084"/>
            </a:xfrm>
            <a:prstGeom prst="diamond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Diamond 80"/>
            <p:cNvSpPr/>
            <p:nvPr/>
          </p:nvSpPr>
          <p:spPr>
            <a:xfrm>
              <a:off x="5990149" y="8066025"/>
              <a:ext cx="381000" cy="326084"/>
            </a:xfrm>
            <a:prstGeom prst="diamond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0" y="7879206"/>
              <a:ext cx="4588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试一试</a:t>
              </a:r>
              <a:endParaRPr lang="en-US" altLang="zh-CN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588898" y="7884633"/>
              <a:ext cx="3183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完成了？</a:t>
              </a:r>
              <a:endParaRPr lang="en-US" altLang="zh-CN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4391524" y="8511051"/>
            <a:ext cx="3308683" cy="101473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 panose="020B0600040502020204"/>
              <a:buChar char="+"/>
            </a:pPr>
            <a:r>
              <a:rPr lang="zh-CN" altLang="en-US" sz="1200" dirty="0"/>
              <a:t>将你的项目上传到“进阶概念”工作室里</a:t>
            </a:r>
            <a:r>
              <a:rPr lang="zh-CN" altLang="en-US" sz="1200" dirty="0" smtClean="0"/>
              <a:t>去：</a:t>
            </a:r>
            <a:r>
              <a:rPr lang="zh-CN" altLang="en-US" sz="1200" dirty="0" smtClean="0">
                <a:hlinkClick r:id="rId1" action="ppaction://hlinkfile"/>
              </a:rPr>
              <a:t>https://create.codelab.club/studios/89/</a:t>
            </a:r>
            <a:endParaRPr lang="en-US" sz="1200" kern="1100" spc="-20" dirty="0" smtClean="0">
              <a:latin typeface="Futura Condensed"/>
              <a:cs typeface="Futura Condensed"/>
            </a:endParaRPr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给</a:t>
            </a:r>
            <a:r>
              <a:rPr lang="zh-CN" altLang="en-US" sz="1200" dirty="0"/>
              <a:t>一个已完成的项目增加“视频侦测”</a:t>
            </a:r>
            <a:r>
              <a:rPr lang="zh-CN" altLang="en-US" sz="1200" dirty="0" smtClean="0"/>
              <a:t>功能。</a:t>
            </a:r>
            <a:endParaRPr lang="zh-CN" altLang="en-US" sz="1200" dirty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帮助</a:t>
            </a:r>
            <a:r>
              <a:rPr lang="zh-CN" altLang="en-US" sz="1200" dirty="0"/>
              <a:t>其它人完成项目！</a:t>
            </a:r>
            <a:endParaRPr lang="zh-CN" altLang="en-US" sz="1200" dirty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改编</a:t>
            </a:r>
            <a:r>
              <a:rPr lang="zh-CN" altLang="en-US" sz="1200" dirty="0"/>
              <a:t>一个“视频侦测”工作室里的</a:t>
            </a:r>
            <a:r>
              <a:rPr lang="zh-CN" altLang="en-US" sz="1200" dirty="0" smtClean="0"/>
              <a:t>项目。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>
            <a:off x="4332713" y="8355163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3913063" y="755848"/>
            <a:ext cx="3427746" cy="2557339"/>
            <a:chOff x="3720024" y="835228"/>
            <a:chExt cx="3427746" cy="2557339"/>
          </a:xfrm>
        </p:grpSpPr>
        <p:pic>
          <p:nvPicPr>
            <p:cNvPr id="3" name="Picture 2" descr="Screen Shot 2014-07-18 at 12.23.10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721508" y="2150103"/>
              <a:ext cx="1672035" cy="1242464"/>
            </a:xfrm>
            <a:prstGeom prst="rect">
              <a:avLst/>
            </a:prstGeom>
            <a:ln w="57150" cmpd="sng">
              <a:solidFill>
                <a:schemeClr val="bg1"/>
              </a:solidFill>
            </a:ln>
          </p:spPr>
        </p:pic>
        <p:pic>
          <p:nvPicPr>
            <p:cNvPr id="4" name="Picture 3" descr="Screen Shot 2014-07-18 at 12.26.01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0" t="1605" r="916" b="19137"/>
            <a:stretch>
              <a:fillRect/>
            </a:stretch>
          </p:blipFill>
          <p:spPr>
            <a:xfrm>
              <a:off x="3720024" y="835229"/>
              <a:ext cx="1673520" cy="1240603"/>
            </a:xfrm>
            <a:prstGeom prst="rect">
              <a:avLst/>
            </a:prstGeom>
            <a:ln w="57150" cmpd="sng">
              <a:solidFill>
                <a:schemeClr val="bg1"/>
              </a:solidFill>
            </a:ln>
          </p:spPr>
        </p:pic>
        <p:pic>
          <p:nvPicPr>
            <p:cNvPr id="5" name="Picture 4" descr="Screen Shot 2014-07-18 at 12.09.08 PM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1" t="4359" r="1509" b="19021"/>
            <a:stretch>
              <a:fillRect/>
            </a:stretch>
          </p:blipFill>
          <p:spPr>
            <a:xfrm>
              <a:off x="5474251" y="835228"/>
              <a:ext cx="1673519" cy="1240603"/>
            </a:xfrm>
            <a:prstGeom prst="rect">
              <a:avLst/>
            </a:prstGeom>
            <a:ln w="57150" cmpd="sng">
              <a:solidFill>
                <a:schemeClr val="bg1"/>
              </a:solidFill>
            </a:ln>
          </p:spPr>
        </p:pic>
        <p:pic>
          <p:nvPicPr>
            <p:cNvPr id="7" name="Picture 6" descr="Screen Shot 2014-07-18 at 11.50.55 AM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8" t="3396" b="6164"/>
            <a:stretch>
              <a:fillRect/>
            </a:stretch>
          </p:blipFill>
          <p:spPr>
            <a:xfrm>
              <a:off x="5474251" y="2150103"/>
              <a:ext cx="1673519" cy="1242464"/>
            </a:xfrm>
            <a:prstGeom prst="rect">
              <a:avLst/>
            </a:prstGeom>
            <a:ln w="57150" cmpd="sng">
              <a:solidFill>
                <a:schemeClr val="bg1"/>
              </a:solidFill>
            </a:ln>
          </p:spPr>
        </p:pic>
      </p:grpSp>
      <p:pic>
        <p:nvPicPr>
          <p:cNvPr id="9" name="Picture 8" descr="4 选择拓展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1780" y="3474085"/>
            <a:ext cx="3114675" cy="1953895"/>
          </a:xfrm>
          <a:prstGeom prst="rect">
            <a:avLst/>
          </a:prstGeom>
        </p:spPr>
      </p:pic>
      <p:pic>
        <p:nvPicPr>
          <p:cNvPr id="10" name="Picture 9" descr="5 视频侦测积木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5190" y="5826125"/>
            <a:ext cx="1620520" cy="1526540"/>
          </a:xfrm>
          <a:prstGeom prst="rect">
            <a:avLst/>
          </a:prstGeom>
        </p:spPr>
      </p:pic>
      <p:pic>
        <p:nvPicPr>
          <p:cNvPr id="11" name="Picture 10" descr="6 视频侦测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935" y="5588635"/>
            <a:ext cx="2490470" cy="1894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28 at 1.25.15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827" y="755849"/>
            <a:ext cx="3625961" cy="272135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26076" y="3857808"/>
            <a:ext cx="2971821" cy="1569700"/>
            <a:chOff x="426076" y="3857808"/>
            <a:chExt cx="2971821" cy="1569700"/>
          </a:xfrm>
        </p:grpSpPr>
        <p:sp>
          <p:nvSpPr>
            <p:cNvPr id="87" name="TextBox 86"/>
            <p:cNvSpPr txBox="1"/>
            <p:nvPr/>
          </p:nvSpPr>
          <p:spPr>
            <a:xfrm>
              <a:off x="444691" y="3857808"/>
              <a:ext cx="2953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从这里开始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 flipV="1">
              <a:off x="535219" y="4194252"/>
              <a:ext cx="2717679" cy="2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26076" y="4228628"/>
              <a:ext cx="2885167" cy="1198880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/>
                <a:t>打开一个现有项目，或者创建一个新</a:t>
              </a:r>
              <a:r>
                <a:rPr lang="zh-CN" altLang="en-US" sz="1200" dirty="0" smtClean="0"/>
                <a:t>项目来</a:t>
              </a:r>
              <a:r>
                <a:rPr lang="zh-CN" altLang="en-US" sz="1200" dirty="0">
                  <a:sym typeface="+mn-ea"/>
                </a:rPr>
                <a:t>加入“克隆”功能</a:t>
              </a:r>
              <a:r>
                <a:rPr lang="zh-CN" altLang="en-US" sz="1200" dirty="0" smtClean="0"/>
                <a:t>。</a:t>
              </a:r>
              <a:endParaRPr lang="en-US" altLang="zh-CN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在</a:t>
              </a:r>
              <a:r>
                <a:rPr lang="zh-CN" altLang="en-US" sz="1200" dirty="0"/>
                <a:t>“控制”类别中，查看用于“克隆”的模块</a:t>
              </a:r>
              <a:r>
                <a:rPr lang="zh-CN" altLang="en-US" sz="1200" dirty="0" smtClean="0"/>
                <a:t>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试验</a:t>
              </a:r>
              <a:r>
                <a:rPr lang="en-US" altLang="zh-CN" sz="1200" dirty="0" smtClean="0"/>
                <a:t>“</a:t>
              </a:r>
              <a:r>
                <a:rPr lang="zh-CN" altLang="en-US" sz="1200" dirty="0" smtClean="0"/>
                <a:t>克隆</a:t>
              </a:r>
              <a:r>
                <a:rPr lang="en-US" altLang="zh-CN" sz="1200" dirty="0" smtClean="0"/>
                <a:t>”</a:t>
              </a:r>
              <a:r>
                <a:rPr lang="zh-CN" altLang="en-US" sz="1200" dirty="0" smtClean="0"/>
                <a:t>积木来生成</a:t>
              </a:r>
              <a:r>
                <a:rPr lang="zh-CN" altLang="en-US" sz="1200" dirty="0"/>
                <a:t>角色的克隆体。自定义克隆体的行为表现。</a:t>
              </a:r>
              <a:endParaRPr lang="en-US" sz="1200" dirty="0" smtClean="0">
                <a:latin typeface="Futura Condensed"/>
                <a:cs typeface="Futura Condensed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14826" y="8465013"/>
            <a:ext cx="3981791" cy="101473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/>
              <a:t>如果程序启动时你看不到克隆体，检查原始角色是否也在相同位置，它可能</a:t>
            </a:r>
            <a:r>
              <a:rPr lang="zh-CN" altLang="en-US" sz="1200" dirty="0" smtClean="0"/>
              <a:t>覆盖了</a:t>
            </a:r>
            <a:r>
              <a:rPr lang="zh-CN" altLang="en-US" sz="1200" dirty="0"/>
              <a:t>克隆体。把原始角色或者克隆体移到其他不同位置，你就能看见</a:t>
            </a:r>
            <a:r>
              <a:rPr lang="zh-CN" altLang="en-US" sz="1200" dirty="0" smtClean="0"/>
              <a:t>克隆</a:t>
            </a:r>
            <a:r>
              <a:rPr lang="zh-CN" altLang="en-US" sz="1200" dirty="0"/>
              <a:t>体了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 smtClean="0"/>
              <a:t>感觉</a:t>
            </a:r>
            <a:r>
              <a:rPr lang="zh-CN" altLang="en-US" sz="1200" dirty="0"/>
              <a:t>进入死胡同了么？没关系！查看“克隆”工作室中的项目是如何使用</a:t>
            </a:r>
            <a:r>
              <a:rPr lang="zh-CN" altLang="en-US" sz="1200" dirty="0" smtClean="0"/>
              <a:t>克隆积木</a:t>
            </a:r>
            <a:r>
              <a:rPr lang="zh-CN" altLang="en-US" sz="1200" dirty="0"/>
              <a:t>的。</a:t>
            </a:r>
            <a:endParaRPr lang="en-US" sz="1200" dirty="0" smtClean="0">
              <a:latin typeface="Futura Condensed"/>
              <a:cs typeface="Futura Condensed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424488" y="8539623"/>
            <a:ext cx="3359944" cy="101473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 panose="020B0600040502020204"/>
              <a:buChar char="+"/>
            </a:pPr>
            <a:r>
              <a:rPr lang="zh-CN" altLang="en-US" sz="1200" dirty="0"/>
              <a:t>将你的项目上传到“克隆”工作室里</a:t>
            </a:r>
            <a:r>
              <a:rPr lang="zh-CN" altLang="en-US" sz="1200" dirty="0" smtClean="0"/>
              <a:t>去：</a:t>
            </a:r>
            <a:r>
              <a:rPr lang="zh-CN" altLang="en-US" sz="1200" dirty="0" smtClean="0">
                <a:hlinkClick r:id="rId2" action="ppaction://hlinkfile"/>
              </a:rPr>
              <a:t>https://create.codelab.club/studios/91/</a:t>
            </a:r>
            <a:endParaRPr lang="en-US" sz="1200" kern="1100" spc="-20" dirty="0" smtClean="0">
              <a:latin typeface="Futura Condensed"/>
              <a:cs typeface="Futura Condensed"/>
            </a:endParaRPr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给</a:t>
            </a:r>
            <a:r>
              <a:rPr lang="zh-CN" altLang="en-US" sz="1200" dirty="0"/>
              <a:t>一个已完成的项目增加“克隆”功能</a:t>
            </a:r>
            <a:endParaRPr lang="zh-CN" altLang="en-US" sz="1200" dirty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帮助</a:t>
            </a:r>
            <a:r>
              <a:rPr lang="zh-CN" altLang="en-US" sz="1200" dirty="0"/>
              <a:t>其它人完成项目！</a:t>
            </a:r>
            <a:endParaRPr lang="zh-CN" altLang="en-US" sz="1200" dirty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从</a:t>
            </a:r>
            <a:r>
              <a:rPr lang="zh-CN" altLang="en-US" sz="1200" dirty="0"/>
              <a:t>“克隆”工作室里选择一个项目进行改编</a:t>
            </a:r>
            <a:endParaRPr lang="zh-CN" altLang="en-US" sz="1200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4296617" y="8392109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430853" y="621237"/>
            <a:ext cx="2815942" cy="2788668"/>
            <a:chOff x="459240" y="621237"/>
            <a:chExt cx="2815942" cy="2788668"/>
          </a:xfrm>
        </p:grpSpPr>
        <p:sp>
          <p:nvSpPr>
            <p:cNvPr id="28" name="TextBox 27"/>
            <p:cNvSpPr txBox="1"/>
            <p:nvPr/>
          </p:nvSpPr>
          <p:spPr>
            <a:xfrm>
              <a:off x="459240" y="621237"/>
              <a:ext cx="2815942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4000" dirty="0"/>
                <a:t>克隆</a:t>
              </a:r>
              <a:endParaRPr lang="en-US" sz="4000" dirty="0" smtClean="0">
                <a:latin typeface="Futura Condensed"/>
                <a:cs typeface="Futura Condensed"/>
              </a:endParaRP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463058" y="1521819"/>
              <a:ext cx="2357171" cy="1888086"/>
              <a:chOff x="427473" y="1521819"/>
              <a:chExt cx="2357171" cy="1888086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538370" y="1521819"/>
                <a:ext cx="2159128" cy="551815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tIns="91440" bIns="91440" rtlCol="0" anchor="ctr" anchorCtr="0">
                <a:spAutoFit/>
              </a:bodyPr>
              <a:lstStyle/>
              <a:p>
                <a:pPr algn="just"/>
                <a:r>
                  <a:rPr lang="zh-CN" altLang="en-US" sz="1200" dirty="0"/>
                  <a:t>如何在你的 </a:t>
                </a:r>
                <a:r>
                  <a:rPr lang="en-US" altLang="zh-CN" sz="1200" dirty="0" smtClean="0"/>
                  <a:t>Scratch </a:t>
                </a:r>
                <a:r>
                  <a:rPr lang="zh-CN" altLang="en-US" sz="1200" dirty="0" smtClean="0"/>
                  <a:t>项目中</a:t>
                </a:r>
                <a:r>
                  <a:rPr lang="zh-CN" altLang="en-US" sz="1200" dirty="0"/>
                  <a:t>使用克</a:t>
                </a:r>
                <a:r>
                  <a:rPr lang="zh-CN" altLang="en-US" sz="1200" dirty="0" smtClean="0"/>
                  <a:t>隆功能？</a:t>
                </a:r>
                <a:endParaRPr lang="en-US" sz="12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427473" y="2211025"/>
                <a:ext cx="2357171" cy="1198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/>
                  <a:t>克隆是给一个角色建立多个副本的简单方法。你可以用克隆创建多个对象并且</a:t>
                </a:r>
                <a:r>
                  <a:rPr lang="zh-CN" altLang="en-US" sz="1200" dirty="0" smtClean="0"/>
                  <a:t>呈现</a:t>
                </a:r>
                <a:r>
                  <a:rPr lang="zh-CN" altLang="en-US" sz="1200" dirty="0"/>
                  <a:t>很酷的效果。</a:t>
                </a:r>
                <a:endParaRPr lang="zh-CN" altLang="en-US" sz="1200" dirty="0"/>
              </a:p>
              <a:p>
                <a:endParaRPr lang="en-US" altLang="zh-CN" sz="1200" dirty="0" smtClean="0"/>
              </a:p>
              <a:p>
                <a:r>
                  <a:rPr lang="zh-CN" altLang="en-US" sz="1200" dirty="0" smtClean="0"/>
                  <a:t>创建</a:t>
                </a:r>
                <a:r>
                  <a:rPr lang="zh-CN" altLang="en-US" sz="1200" dirty="0"/>
                  <a:t>一个包含克隆功能的项目来探究这个 </a:t>
                </a:r>
                <a:r>
                  <a:rPr lang="en-US" altLang="zh-CN" sz="1200" dirty="0"/>
                  <a:t>Scratch </a:t>
                </a:r>
                <a:r>
                  <a:rPr lang="zh-CN" altLang="en-US" sz="1200" dirty="0"/>
                  <a:t>进阶概念吧。</a:t>
                </a:r>
                <a:endParaRPr lang="en-US" sz="1200" dirty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47" name="Group 46"/>
          <p:cNvGrpSpPr/>
          <p:nvPr/>
        </p:nvGrpSpPr>
        <p:grpSpPr>
          <a:xfrm>
            <a:off x="0" y="7871074"/>
            <a:ext cx="7772400" cy="532604"/>
            <a:chOff x="0" y="7871074"/>
            <a:chExt cx="7772400" cy="532604"/>
          </a:xfrm>
        </p:grpSpPr>
        <p:sp>
          <p:nvSpPr>
            <p:cNvPr id="48" name="Rectangle 47"/>
            <p:cNvSpPr/>
            <p:nvPr/>
          </p:nvSpPr>
          <p:spPr>
            <a:xfrm>
              <a:off x="0" y="7871074"/>
              <a:ext cx="7772400" cy="410457"/>
            </a:xfrm>
            <a:prstGeom prst="rect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Diamond 48"/>
            <p:cNvSpPr/>
            <p:nvPr/>
          </p:nvSpPr>
          <p:spPr>
            <a:xfrm>
              <a:off x="2103948" y="8077594"/>
              <a:ext cx="381000" cy="326084"/>
            </a:xfrm>
            <a:prstGeom prst="diamond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Diamond 49"/>
            <p:cNvSpPr/>
            <p:nvPr/>
          </p:nvSpPr>
          <p:spPr>
            <a:xfrm>
              <a:off x="5990149" y="8066025"/>
              <a:ext cx="381000" cy="326084"/>
            </a:xfrm>
            <a:prstGeom prst="diamond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0" y="7879206"/>
              <a:ext cx="4588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试一试</a:t>
              </a:r>
              <a:endParaRPr lang="en-US" altLang="zh-CN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588898" y="7884633"/>
              <a:ext cx="3183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完成了？</a:t>
              </a:r>
              <a:endParaRPr lang="en-US" altLang="zh-CN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pic>
        <p:nvPicPr>
          <p:cNvPr id="4" name="Picture 3" descr="3 克隆积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305" y="3543935"/>
            <a:ext cx="1473200" cy="1816100"/>
          </a:xfrm>
          <a:prstGeom prst="rect">
            <a:avLst/>
          </a:prstGeom>
        </p:spPr>
      </p:pic>
      <p:pic>
        <p:nvPicPr>
          <p:cNvPr id="5" name="Picture 4" descr="1 克隆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0" y="5571490"/>
            <a:ext cx="1522095" cy="2143760"/>
          </a:xfrm>
          <a:prstGeom prst="rect">
            <a:avLst/>
          </a:prstGeom>
        </p:spPr>
      </p:pic>
      <p:pic>
        <p:nvPicPr>
          <p:cNvPr id="6" name="Picture 5" descr="2 克隆体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6390" y="5520055"/>
            <a:ext cx="2970530" cy="2190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3540777" y="1521818"/>
            <a:ext cx="2203704" cy="55181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zh-CN" altLang="en-US" sz="1200" dirty="0"/>
              <a:t>使用以下空白处或者你自己的设计日志来回答下列问题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103" name="Group 102"/>
          <p:cNvGrpSpPr/>
          <p:nvPr/>
        </p:nvGrpSpPr>
        <p:grpSpPr>
          <a:xfrm>
            <a:off x="457995" y="2725094"/>
            <a:ext cx="6871221" cy="3167708"/>
            <a:chOff x="457995" y="2725094"/>
            <a:chExt cx="6871221" cy="3167708"/>
          </a:xfrm>
        </p:grpSpPr>
        <p:sp>
          <p:nvSpPr>
            <p:cNvPr id="104" name="Rectangle 103"/>
            <p:cNvSpPr/>
            <p:nvPr/>
          </p:nvSpPr>
          <p:spPr>
            <a:xfrm>
              <a:off x="548714" y="3149602"/>
              <a:ext cx="6780502" cy="274320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457995" y="2725094"/>
              <a:ext cx="687122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 panose="020B0600040502020204"/>
                <a:buChar char="+"/>
              </a:pPr>
              <a:r>
                <a:rPr lang="zh-CN" altLang="en-US" sz="1600" dirty="0" smtClean="0">
                  <a:latin typeface="Futura Condensed"/>
                  <a:cs typeface="Futura Condensed"/>
                </a:rPr>
                <a:t>你</a:t>
              </a:r>
              <a:r>
                <a:rPr lang="zh-CN" altLang="en-US" sz="1600" dirty="0">
                  <a:latin typeface="Futura Condensed"/>
                  <a:cs typeface="Futura Condensed"/>
                </a:rPr>
                <a:t>探究了哪个（些）进阶概念</a:t>
              </a:r>
              <a:r>
                <a:rPr lang="zh-CN" altLang="en-US" sz="1600" dirty="0" smtClean="0">
                  <a:latin typeface="Futura Condensed"/>
                  <a:cs typeface="Futura Condensed"/>
                </a:rPr>
                <a:t>？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06" name="Straight Connector 105"/>
            <p:cNvCxnSpPr/>
            <p:nvPr/>
          </p:nvCxnSpPr>
          <p:spPr>
            <a:xfrm>
              <a:off x="548714" y="3061540"/>
              <a:ext cx="6780501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/>
          <p:cNvGrpSpPr/>
          <p:nvPr/>
        </p:nvGrpSpPr>
        <p:grpSpPr>
          <a:xfrm>
            <a:off x="457995" y="6011157"/>
            <a:ext cx="6871221" cy="3167708"/>
            <a:chOff x="457995" y="2725094"/>
            <a:chExt cx="6871221" cy="3167708"/>
          </a:xfrm>
        </p:grpSpPr>
        <p:sp>
          <p:nvSpPr>
            <p:cNvPr id="108" name="Rectangle 107"/>
            <p:cNvSpPr/>
            <p:nvPr/>
          </p:nvSpPr>
          <p:spPr>
            <a:xfrm>
              <a:off x="548714" y="3149602"/>
              <a:ext cx="6780502" cy="274320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457995" y="2725094"/>
              <a:ext cx="687122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 panose="020B0600040502020204"/>
                <a:buChar char="+"/>
              </a:pPr>
              <a:r>
                <a:rPr lang="zh-CN" altLang="en-US" sz="1600" dirty="0">
                  <a:latin typeface="Futura Condensed"/>
                  <a:cs typeface="Futura Condensed"/>
                </a:rPr>
                <a:t>针对这个（些）进阶概念，你采取了何种学习策略？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10" name="Straight Connector 109"/>
            <p:cNvCxnSpPr/>
            <p:nvPr/>
          </p:nvCxnSpPr>
          <p:spPr>
            <a:xfrm>
              <a:off x="548714" y="3061540"/>
              <a:ext cx="6780501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/>
          <p:cNvGrpSpPr/>
          <p:nvPr/>
        </p:nvGrpSpPr>
        <p:grpSpPr>
          <a:xfrm>
            <a:off x="3540777" y="635270"/>
            <a:ext cx="3108418" cy="584775"/>
            <a:chOff x="3540777" y="635270"/>
            <a:chExt cx="3171308" cy="584775"/>
          </a:xfrm>
        </p:grpSpPr>
        <p:sp>
          <p:nvSpPr>
            <p:cNvPr id="115" name="TextBox 114"/>
            <p:cNvSpPr txBox="1"/>
            <p:nvPr/>
          </p:nvSpPr>
          <p:spPr>
            <a:xfrm>
              <a:off x="3540777" y="635270"/>
              <a:ext cx="3171308" cy="5847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r>
                <a:rPr lang="zh-CN" altLang="en-US" sz="1400" dirty="0">
                  <a:latin typeface="Futura Condensed"/>
                  <a:cs typeface="Futura Condensed"/>
                </a:rPr>
                <a:t>姓名</a:t>
              </a:r>
              <a:r>
                <a:rPr lang="en-US" sz="1200" dirty="0">
                  <a:latin typeface="Futura Condensed"/>
                  <a:cs typeface="Futura Condensed"/>
                </a:rPr>
                <a:t>: 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cxnSp>
          <p:nvCxnSpPr>
            <p:cNvPr id="116" name="Straight Connector 115"/>
            <p:cNvCxnSpPr/>
            <p:nvPr/>
          </p:nvCxnSpPr>
          <p:spPr>
            <a:xfrm>
              <a:off x="3631675" y="1122673"/>
              <a:ext cx="3017520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457995" y="647673"/>
            <a:ext cx="2815942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800" dirty="0" smtClean="0">
                <a:latin typeface="Futura Condensed"/>
                <a:cs typeface="Futura Condensed"/>
              </a:rPr>
              <a:t>进阶概念</a:t>
            </a:r>
            <a:endParaRPr lang="en-US" altLang="zh-CN" sz="3800" dirty="0" smtClean="0">
              <a:latin typeface="Futura Condensed"/>
              <a:cs typeface="Futura Condensed"/>
            </a:endParaRPr>
          </a:p>
          <a:p>
            <a:r>
              <a:rPr lang="zh-CN" altLang="en-US" sz="3800" dirty="0" smtClean="0">
                <a:latin typeface="Futura Condensed"/>
                <a:cs typeface="Futura Condensed"/>
              </a:rPr>
              <a:t>反思</a:t>
            </a:r>
            <a:endParaRPr lang="en-US" sz="3800" dirty="0" smtClean="0">
              <a:latin typeface="Futura Condensed"/>
              <a:cs typeface="Futura Condensed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6840670" y="0"/>
            <a:ext cx="493776" cy="2791968"/>
            <a:chOff x="551130" y="0"/>
            <a:chExt cx="493776" cy="2791968"/>
          </a:xfrm>
        </p:grpSpPr>
        <p:pic>
          <p:nvPicPr>
            <p:cNvPr id="29" name="Picture 28" descr="Unit5activity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 rot="5400000">
              <a:off x="-422951" y="1018909"/>
              <a:ext cx="2436595" cy="3987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5 </a:t>
              </a:r>
              <a:r>
                <a:rPr lang="zh-CN" altLang="en-US" sz="2000" dirty="0">
                  <a:solidFill>
                    <a:schemeClr val="bg1"/>
                  </a:solidFill>
                </a:rPr>
                <a:t>回顾小结</a:t>
              </a:r>
              <a:endParaRPr lang="en-US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57995" y="2830659"/>
            <a:ext cx="3324338" cy="3728189"/>
            <a:chOff x="422410" y="2830659"/>
            <a:chExt cx="3324338" cy="3728189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23024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/>
                <a:t>（重要：这个活动需要接入一个或多个硬件产品）向学生介绍将 </a:t>
              </a:r>
              <a:r>
                <a:rPr lang="en-US" altLang="zh-CN" sz="1200" dirty="0"/>
                <a:t>Scratch </a:t>
              </a:r>
              <a:r>
                <a:rPr lang="zh-CN" altLang="en-US" sz="1200" dirty="0" smtClean="0"/>
                <a:t>与其</a:t>
              </a:r>
              <a:r>
                <a:rPr lang="zh-CN" altLang="en-US" sz="1200" dirty="0"/>
                <a:t>他科技产品以及硬件产品（包括：乐高 </a:t>
              </a:r>
              <a:r>
                <a:rPr lang="en-US" altLang="zh-CN" sz="1200" dirty="0" err="1"/>
                <a:t>WeDo</a:t>
              </a:r>
              <a:r>
                <a:rPr lang="zh-CN" altLang="en-US" sz="1200" dirty="0"/>
                <a:t>、</a:t>
              </a:r>
              <a:r>
                <a:rPr lang="en-US" altLang="zh-CN" sz="1200" dirty="0" err="1"/>
                <a:t>MaKey</a:t>
              </a:r>
              <a:r>
                <a:rPr lang="en-US" altLang="zh-CN" sz="1200" dirty="0"/>
                <a:t> </a:t>
              </a:r>
              <a:r>
                <a:rPr lang="en-US" altLang="zh-CN" sz="1200" dirty="0" err="1"/>
                <a:t>MaKey</a:t>
              </a:r>
              <a:r>
                <a:rPr lang="en-US" altLang="zh-CN" sz="1200" dirty="0"/>
                <a:t> </a:t>
              </a:r>
              <a:r>
                <a:rPr lang="zh-CN" altLang="en-US" sz="1200" dirty="0"/>
                <a:t>和 </a:t>
              </a:r>
              <a:r>
                <a:rPr lang="en-US" altLang="zh-CN" sz="1200" dirty="0" err="1"/>
                <a:t>PicoBoard</a:t>
              </a:r>
              <a:r>
                <a:rPr lang="zh-CN" altLang="en-US" sz="1200" dirty="0" smtClean="0"/>
                <a:t>）连接</a:t>
              </a:r>
              <a:r>
                <a:rPr lang="zh-CN" altLang="en-US" sz="1200" dirty="0"/>
                <a:t>的方法。（可选）可以演示视频列表“如何连接 </a:t>
              </a:r>
              <a:r>
                <a:rPr lang="en-US" altLang="zh-CN" sz="1200" dirty="0"/>
                <a:t>Scratch </a:t>
              </a:r>
              <a:r>
                <a:rPr lang="zh-CN" altLang="en-US" sz="1200" dirty="0"/>
                <a:t>和其他科技产品</a:t>
              </a:r>
              <a:r>
                <a:rPr lang="zh-CN" altLang="en-US" sz="1200" dirty="0" smtClean="0"/>
                <a:t>”中</a:t>
              </a:r>
              <a:r>
                <a:rPr lang="zh-CN" altLang="en-US" sz="1200" dirty="0"/>
                <a:t>的视频</a:t>
              </a:r>
              <a:r>
                <a:rPr lang="zh-CN" altLang="en-US" sz="1200" dirty="0" smtClean="0"/>
                <a:t>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把学生分</a:t>
              </a:r>
              <a:r>
                <a:rPr lang="zh-CN" altLang="en-US" sz="1200" dirty="0"/>
                <a:t>成小组，每组 </a:t>
              </a:r>
              <a:r>
                <a:rPr lang="en-US" altLang="zh-CN" sz="1200" dirty="0"/>
                <a:t>2-4 </a:t>
              </a:r>
              <a:r>
                <a:rPr lang="zh-CN" altLang="en-US" sz="1200" dirty="0"/>
                <a:t>人。 留出时间给学生探索如何使用一个或者多个</a:t>
              </a:r>
              <a:r>
                <a:rPr lang="zh-CN" altLang="en-US" sz="1200" dirty="0" smtClean="0"/>
                <a:t>硬件拓展</a:t>
              </a:r>
              <a:r>
                <a:rPr lang="zh-CN" altLang="en-US" sz="1200" dirty="0"/>
                <a:t>模块，创建包含硬件的 </a:t>
              </a:r>
              <a:r>
                <a:rPr lang="en-US" altLang="zh-CN" sz="1200" dirty="0"/>
                <a:t>Scratch </a:t>
              </a:r>
              <a:r>
                <a:rPr lang="zh-CN" altLang="en-US" sz="1200" dirty="0"/>
                <a:t>项目。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小组</a:t>
              </a:r>
              <a:r>
                <a:rPr lang="zh-CN" altLang="en-US" sz="1200" dirty="0"/>
                <a:t>之间分享成果。我们建议举办一个“艺廊街”或“反馈集市”活动</a:t>
              </a:r>
              <a:r>
                <a:rPr lang="zh-CN" altLang="en-US" sz="1200" dirty="0" smtClean="0"/>
                <a:t>。</a:t>
              </a:r>
              <a:endParaRPr lang="zh-CN" altLang="en-US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让</a:t>
              </a:r>
              <a:r>
                <a:rPr lang="zh-CN" altLang="en-US" sz="1200" dirty="0"/>
                <a:t>学生根据提示反思整个设计过程，并且把心得和体会记录在他们的设计日志中</a:t>
              </a:r>
              <a:r>
                <a:rPr lang="zh-CN" altLang="en-US" sz="1200" dirty="0" smtClean="0"/>
                <a:t>，或者</a:t>
              </a:r>
              <a:r>
                <a:rPr lang="zh-CN" altLang="en-US" sz="1200" dirty="0"/>
                <a:t>在小组中讨论 。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0659"/>
              <a:ext cx="330740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活动描述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222218" y="795405"/>
            <a:ext cx="2999848" cy="891540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目标：</a:t>
            </a:r>
            <a:endParaRPr lang="zh-CN" altLang="en-US" sz="1400" dirty="0"/>
          </a:p>
          <a:p>
            <a:r>
              <a:rPr lang="zh-CN" altLang="en-US" sz="1400" dirty="0"/>
              <a:t>完成这个活动后，学生们将：</a:t>
            </a:r>
            <a:endParaRPr lang="zh-CN" altLang="en-US" sz="1400" dirty="0"/>
          </a:p>
          <a:p>
            <a:pPr marL="171450" indent="-171450">
              <a:buFont typeface="Lucida Grande" panose="020B0600040502020204"/>
              <a:buChar char="+"/>
            </a:pPr>
            <a:r>
              <a:rPr lang="zh-CN" altLang="en-US" sz="1200" dirty="0" smtClean="0"/>
              <a:t>了解</a:t>
            </a:r>
            <a:r>
              <a:rPr lang="zh-CN" altLang="en-US" sz="1200" dirty="0"/>
              <a:t>将 </a:t>
            </a:r>
            <a:r>
              <a:rPr lang="en-US" altLang="zh-CN" sz="1200" dirty="0"/>
              <a:t>Scratch </a:t>
            </a:r>
            <a:r>
              <a:rPr lang="zh-CN" altLang="en-US" sz="1200" dirty="0"/>
              <a:t>的数字世界与物理世界连接的各种硬件扩展</a:t>
            </a:r>
            <a:r>
              <a:rPr lang="zh-CN" altLang="en-US" sz="1200" dirty="0" smtClean="0"/>
              <a:t>模块。</a:t>
            </a:r>
            <a:endParaRPr lang="en-US" sz="1200" dirty="0" smtClean="0">
              <a:latin typeface="Futura Condensed"/>
              <a:cs typeface="Futura Condensed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224195" y="477897"/>
            <a:ext cx="2815942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硬</a:t>
            </a:r>
            <a:r>
              <a:rPr lang="zh-CN" altLang="en-US" sz="4000" dirty="0" smtClean="0"/>
              <a:t>件和</a:t>
            </a:r>
            <a:endParaRPr lang="en-US" altLang="zh-CN" sz="4000" dirty="0" smtClean="0"/>
          </a:p>
          <a:p>
            <a:r>
              <a:rPr lang="zh-CN" altLang="en-US" sz="4000" dirty="0" smtClean="0"/>
              <a:t>扩展</a:t>
            </a:r>
            <a:endParaRPr lang="en-US" sz="4000" dirty="0" smtClean="0"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007796" y="2830659"/>
            <a:ext cx="3307404" cy="2435964"/>
            <a:chOff x="4007796" y="2830659"/>
            <a:chExt cx="3307404" cy="2435964"/>
          </a:xfrm>
        </p:grpSpPr>
        <p:sp>
          <p:nvSpPr>
            <p:cNvPr id="18" name="TextBox 17"/>
            <p:cNvSpPr txBox="1"/>
            <p:nvPr/>
          </p:nvSpPr>
          <p:spPr>
            <a:xfrm>
              <a:off x="4104914" y="3328603"/>
              <a:ext cx="3117152" cy="193802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/>
                <a:t>乐高 </a:t>
              </a:r>
              <a:r>
                <a:rPr lang="en-US" altLang="zh-CN" sz="1200" dirty="0" err="1"/>
                <a:t>WeDo</a:t>
              </a:r>
              <a:r>
                <a:rPr lang="en-US" altLang="zh-CN" sz="1200" dirty="0"/>
                <a:t> </a:t>
              </a:r>
              <a:r>
                <a:rPr lang="zh-CN" altLang="en-US" sz="1200" dirty="0"/>
                <a:t>系列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zh-CN" altLang="en-US" sz="1200" dirty="0">
                  <a:hlinkClick r:id="rId1"/>
                </a:rPr>
                <a:t>http://bit.ly/LEGOWeDo</a:t>
              </a: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/>
                <a:t>MaKey MaKey</a:t>
              </a:r>
              <a:br>
                <a:rPr lang="zh-CN" altLang="en-US" sz="1200" dirty="0"/>
              </a:br>
              <a:r>
                <a:rPr lang="zh-CN" altLang="en-US" sz="1200" dirty="0">
                  <a:hlinkClick r:id="rId2"/>
                </a:rPr>
                <a:t>http://makeymakey.com</a:t>
              </a: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/>
                <a:t>PicoBoard </a:t>
              </a:r>
              <a:br>
                <a:rPr lang="zh-CN" altLang="en-US" sz="1200" dirty="0"/>
              </a:br>
              <a:r>
                <a:rPr lang="zh-CN" altLang="en-US" sz="1200" dirty="0">
                  <a:hlinkClick r:id="rId3"/>
                </a:rPr>
                <a:t>https://www.sparkfun.com/products/10311</a:t>
              </a: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en-US" altLang="zh-CN" sz="1200" dirty="0"/>
                <a:t>“</a:t>
              </a:r>
              <a:r>
                <a:rPr lang="zh-CN" altLang="en-US" sz="1200" dirty="0"/>
                <a:t>如何连接 Scratch 和其他的科技产品？</a:t>
              </a:r>
              <a:r>
                <a:rPr lang="en-US" altLang="zh-CN" sz="1200" dirty="0"/>
                <a:t>”</a:t>
              </a:r>
              <a:r>
                <a:rPr lang="zh-CN" altLang="en-US" sz="1200" dirty="0"/>
                <a:t>视频</a:t>
              </a:r>
              <a:r>
                <a:rPr lang="zh-CN" altLang="en-US" sz="1200" dirty="0" smtClean="0"/>
                <a:t>教程</a:t>
              </a:r>
              <a:r>
                <a:rPr lang="zh-CN" altLang="en-US" sz="1200" dirty="0">
                  <a:hlinkClick r:id="rId4"/>
                </a:rPr>
                <a:t>http://bit.ly/hardwareandextensions</a:t>
              </a:r>
              <a:endParaRPr lang="zh-CN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07796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可用资源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104914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4007796" y="5312140"/>
            <a:ext cx="3307404" cy="1277644"/>
            <a:chOff x="3992282" y="2880904"/>
            <a:chExt cx="3307404" cy="1277644"/>
          </a:xfrm>
        </p:grpSpPr>
        <p:sp>
          <p:nvSpPr>
            <p:cNvPr id="84" name="TextBox 83"/>
            <p:cNvSpPr txBox="1"/>
            <p:nvPr/>
          </p:nvSpPr>
          <p:spPr>
            <a:xfrm>
              <a:off x="4089400" y="3328603"/>
              <a:ext cx="3117152" cy="82994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>
                  <a:latin typeface="Futura Condensed"/>
                  <a:cs typeface="Futura Condensed"/>
                  <a:sym typeface="+mn-ea"/>
                </a:rPr>
                <a:t>你</a:t>
              </a:r>
              <a:r>
                <a:rPr lang="zh-CN" altLang="en-US" sz="1200" dirty="0">
                  <a:latin typeface="Futura Condensed"/>
                  <a:cs typeface="Futura Condensed"/>
                  <a:sym typeface="+mn-ea"/>
                </a:rPr>
                <a:t>探究了什么硬件或扩展模块</a:t>
              </a:r>
              <a:r>
                <a:rPr lang="zh-CN" altLang="en-US" sz="1200" dirty="0" smtClean="0">
                  <a:latin typeface="Futura Condensed"/>
                  <a:cs typeface="Futura Condensed"/>
                  <a:sym typeface="+mn-ea"/>
                </a:rPr>
                <a:t>？</a:t>
              </a:r>
              <a:r>
                <a:rPr lang="en-US" sz="1200" dirty="0" smtClean="0">
                  <a:latin typeface="Futura Condensed"/>
                  <a:cs typeface="Futura Condensed"/>
                  <a:sym typeface="+mn-ea"/>
                </a:rPr>
                <a:t> </a:t>
              </a:r>
              <a:endParaRPr lang="zh-CN" altLang="en-US" sz="1200" dirty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>
                  <a:latin typeface="Futura Condensed"/>
                  <a:cs typeface="Futura Condensed"/>
                  <a:sym typeface="+mn-ea"/>
                </a:rPr>
                <a:t>你是如何连接数字世界和物理世界的？</a:t>
              </a:r>
              <a:endParaRPr lang="zh-CN" altLang="en-US" sz="1200" dirty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哪</a:t>
              </a:r>
              <a:r>
                <a:rPr lang="zh-CN" altLang="en-US" sz="1200" dirty="0"/>
                <a:t>部分很困难？</a:t>
              </a:r>
              <a:endParaRPr lang="zh-CN" altLang="en-US" sz="1200" dirty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哪</a:t>
              </a:r>
              <a:r>
                <a:rPr lang="zh-CN" altLang="en-US" sz="1200" dirty="0"/>
                <a:t>部分给人惊喜？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2282" y="2880904"/>
              <a:ext cx="330740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反思提示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4089400" y="3211753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4000925" y="6628233"/>
            <a:ext cx="3307404" cy="956202"/>
            <a:chOff x="3992282" y="2832776"/>
            <a:chExt cx="3307404" cy="956202"/>
          </a:xfrm>
        </p:grpSpPr>
        <p:sp>
          <p:nvSpPr>
            <p:cNvPr id="88" name="TextBox 87"/>
            <p:cNvSpPr txBox="1"/>
            <p:nvPr/>
          </p:nvSpPr>
          <p:spPr>
            <a:xfrm>
              <a:off x="4089400" y="3328603"/>
              <a:ext cx="3117152" cy="4603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 panose="020B0600040502020204"/>
                <a:buChar char="+"/>
              </a:pPr>
              <a:r>
                <a:rPr lang="zh-CN" altLang="en-US" sz="1200" dirty="0"/>
                <a:t>他们的项目里是否同时包括数字部件和物理部件？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回顾学生作品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/>
          <p:cNvSpPr txBox="1"/>
          <p:nvPr/>
        </p:nvSpPr>
        <p:spPr>
          <a:xfrm>
            <a:off x="2535515" y="1692424"/>
            <a:ext cx="113402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lnSpc>
                <a:spcPct val="120000"/>
              </a:lnSpc>
            </a:pPr>
            <a:r>
              <a:rPr lang="zh-CN" altLang="en-US" sz="1000" dirty="0" smtClean="0"/>
              <a:t>建议时间</a:t>
            </a:r>
            <a:endParaRPr lang="en-US" altLang="zh-CN" sz="1000" dirty="0" smtClean="0"/>
          </a:p>
          <a:p>
            <a:pPr algn="l" fontAlgn="base">
              <a:lnSpc>
                <a:spcPct val="120000"/>
              </a:lnSpc>
            </a:pPr>
            <a:r>
              <a:rPr lang="zh-CN" altLang="en-US" sz="1000" dirty="0" smtClean="0"/>
              <a:t> </a:t>
            </a:r>
            <a:r>
              <a:rPr lang="en-US" altLang="zh-CN" sz="1000" dirty="0"/>
              <a:t>45-60 </a:t>
            </a:r>
            <a:r>
              <a:rPr lang="zh-CN" altLang="en-US" sz="1000" dirty="0"/>
              <a:t>分钟</a:t>
            </a:r>
            <a:endParaRPr lang="en-US" altLang="zh-CN" sz="1000" dirty="0">
              <a:latin typeface="Futura Condensed"/>
              <a:cs typeface="Futura Condensed"/>
            </a:endParaRPr>
          </a:p>
        </p:txBody>
      </p:sp>
      <p:pic>
        <p:nvPicPr>
          <p:cNvPr id="69" name="Picture 68" descr="clock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0"/>
          <a:stretch>
            <a:fillRect/>
          </a:stretch>
        </p:blipFill>
        <p:spPr>
          <a:xfrm>
            <a:off x="2278506" y="1808284"/>
            <a:ext cx="324746" cy="267915"/>
          </a:xfrm>
          <a:prstGeom prst="rect">
            <a:avLst/>
          </a:prstGeom>
        </p:spPr>
      </p:pic>
      <p:grpSp>
        <p:nvGrpSpPr>
          <p:cNvPr id="81" name="Group 80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82" name="TextBox 81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备注说明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1" name="Straight Connector 90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Futura Condensed"/>
                  <a:cs typeface="Futura Condensed"/>
                </a:rPr>
                <a:t>我的笔记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93" name="Straight Connector 92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95" name="TextBox 94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97" name="Straight Connector 96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3" name="TextBox 102"/>
          <p:cNvSpPr txBox="1"/>
          <p:nvPr/>
        </p:nvSpPr>
        <p:spPr>
          <a:xfrm>
            <a:off x="551129" y="8142739"/>
            <a:ext cx="3231204" cy="138366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以</a:t>
            </a:r>
            <a:r>
              <a:rPr lang="zh-CN" altLang="en-US" sz="1200" dirty="0"/>
              <a:t>小组为单位，跨组进行这个活动。</a:t>
            </a:r>
            <a:r>
              <a:rPr lang="zh-CN" altLang="en-US" sz="1200" dirty="0">
                <a:sym typeface="+mn-ea"/>
              </a:rPr>
              <a:t>使用</a:t>
            </a:r>
            <a:r>
              <a:rPr lang="zh-CN" altLang="en-US" sz="1200" dirty="0" smtClean="0">
                <a:sym typeface="+mn-ea"/>
              </a:rPr>
              <a:t>乐高 </a:t>
            </a:r>
            <a:r>
              <a:rPr lang="en-US" altLang="zh-CN" sz="1200" dirty="0" err="1">
                <a:sym typeface="+mn-ea"/>
              </a:rPr>
              <a:t>WeDo</a:t>
            </a:r>
            <a:r>
              <a:rPr lang="en-US" altLang="zh-CN" sz="1200" dirty="0">
                <a:sym typeface="+mn-ea"/>
              </a:rPr>
              <a:t> </a:t>
            </a:r>
            <a:r>
              <a:rPr lang="zh-CN" altLang="en-US" sz="1200" dirty="0">
                <a:sym typeface="+mn-ea"/>
              </a:rPr>
              <a:t>和 </a:t>
            </a:r>
            <a:r>
              <a:rPr lang="en-US" altLang="zh-CN" sz="1200" dirty="0">
                <a:sym typeface="+mn-ea"/>
              </a:rPr>
              <a:t>Scratch</a:t>
            </a:r>
            <a:r>
              <a:rPr lang="zh-CN" altLang="en-US" sz="1200" dirty="0">
                <a:sym typeface="+mn-ea"/>
              </a:rPr>
              <a:t>，让</a:t>
            </a:r>
            <a:r>
              <a:rPr lang="zh-CN" altLang="en-US" sz="1200" dirty="0"/>
              <a:t>学生挑战将他们的项目串成形如鲁布</a:t>
            </a:r>
            <a:r>
              <a:rPr lang="en-US" altLang="zh-CN" sz="1200" dirty="0"/>
              <a:t>·</a:t>
            </a:r>
            <a:r>
              <a:rPr lang="zh-CN" altLang="en-US" sz="1200" dirty="0" smtClean="0"/>
              <a:t>戈德堡机械</a:t>
            </a:r>
            <a:r>
              <a:rPr lang="zh-CN" altLang="en-US" sz="1200" dirty="0"/>
              <a:t>的反应装置。参考下面的视频：</a:t>
            </a:r>
            <a:r>
              <a:rPr lang="en-US" altLang="zh-CN" sz="1200" dirty="0">
                <a:hlinkClick r:id="rId6"/>
              </a:rPr>
              <a:t>http://bit.ly/ScratchChainReaction</a:t>
            </a:r>
            <a:endParaRPr lang="en-US" altLang="zh-CN" sz="1200" dirty="0"/>
          </a:p>
          <a:p>
            <a:r>
              <a:rPr lang="en-US" altLang="zh-CN" sz="1200" dirty="0" smtClean="0"/>
              <a:t>+  </a:t>
            </a:r>
            <a:r>
              <a:rPr lang="zh-CN" altLang="en-US" sz="1200" dirty="0"/>
              <a:t>点击“添加模块</a:t>
            </a:r>
            <a:r>
              <a:rPr lang="en-US" altLang="zh-CN" sz="1200" dirty="0"/>
              <a:t>”</a:t>
            </a:r>
            <a:r>
              <a:rPr lang="zh-CN" altLang="en-US" sz="1200" dirty="0"/>
              <a:t>，然后就可以选择用于控制硬件的</a:t>
            </a:r>
            <a:r>
              <a:rPr lang="zh-CN" altLang="en-US" sz="1200" dirty="0" smtClean="0"/>
              <a:t>扩展</a:t>
            </a:r>
            <a:r>
              <a:rPr lang="zh-CN" altLang="en-US" sz="1200" dirty="0"/>
              <a:t>模块。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100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551130" y="0"/>
            <a:ext cx="493776" cy="2791968"/>
            <a:chOff x="551130" y="0"/>
            <a:chExt cx="493776" cy="2791968"/>
          </a:xfrm>
        </p:grpSpPr>
        <p:pic>
          <p:nvPicPr>
            <p:cNvPr id="46" name="Picture 45" descr="Unit5activity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 rot="5400000">
              <a:off x="-327650" y="1114743"/>
              <a:ext cx="2245995" cy="3987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altLang="zh-CN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5 </a:t>
              </a:r>
              <a:r>
                <a:rPr lang="zh-CN" alt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深入探究</a:t>
              </a:r>
              <a:endParaRPr lang="en-US" altLang="zh-CN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t5hardware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3540777" y="1521818"/>
            <a:ext cx="2203704" cy="55181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zh-CN" altLang="en-US" sz="1200" dirty="0"/>
              <a:t>使用以下空白处或者你自己的设计日志来回答下列问题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457995" y="2725094"/>
            <a:ext cx="6872422" cy="6974779"/>
            <a:chOff x="443298" y="2725094"/>
            <a:chExt cx="6872422" cy="6974779"/>
          </a:xfrm>
        </p:grpSpPr>
        <p:grpSp>
          <p:nvGrpSpPr>
            <p:cNvPr id="51" name="Group 50"/>
            <p:cNvGrpSpPr/>
            <p:nvPr/>
          </p:nvGrpSpPr>
          <p:grpSpPr>
            <a:xfrm>
              <a:off x="444499" y="2725094"/>
              <a:ext cx="6871221" cy="1658949"/>
              <a:chOff x="444499" y="2725094"/>
              <a:chExt cx="6871221" cy="1658949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535219" y="3149603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3" name="Group 72"/>
              <p:cNvGrpSpPr/>
              <p:nvPr/>
            </p:nvGrpSpPr>
            <p:grpSpPr>
              <a:xfrm>
                <a:off x="444499" y="2725094"/>
                <a:ext cx="6871221" cy="337185"/>
                <a:chOff x="444499" y="3063754"/>
                <a:chExt cx="6871221" cy="337185"/>
              </a:xfrm>
            </p:grpSpPr>
            <p:sp>
              <p:nvSpPr>
                <p:cNvPr id="74" name="TextBox 73"/>
                <p:cNvSpPr txBox="1"/>
                <p:nvPr/>
              </p:nvSpPr>
              <p:spPr>
                <a:xfrm>
                  <a:off x="444499" y="3063754"/>
                  <a:ext cx="6871221" cy="337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 smtClean="0">
                      <a:latin typeface="Futura Condensed"/>
                      <a:cs typeface="Futura Condensed"/>
                    </a:rPr>
                    <a:t>你</a:t>
                  </a:r>
                  <a:r>
                    <a:rPr lang="zh-CN" altLang="en-US" sz="1600" dirty="0">
                      <a:latin typeface="Futura Condensed"/>
                      <a:cs typeface="Futura Condensed"/>
                    </a:rPr>
                    <a:t>探究了什么硬件或扩展模块</a:t>
                  </a:r>
                  <a:r>
                    <a:rPr lang="zh-CN" altLang="en-US" sz="1600" dirty="0" smtClean="0">
                      <a:latin typeface="Futura Condensed"/>
                      <a:cs typeface="Futura Condensed"/>
                    </a:rPr>
                    <a:t>？</a:t>
                  </a:r>
                  <a:r>
                    <a:rPr lang="en-US" sz="1600" dirty="0" smtClean="0">
                      <a:latin typeface="Futura Condensed"/>
                      <a:cs typeface="Futura Condensed"/>
                    </a:rPr>
                    <a:t> 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75" name="Straight Connector 74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6" name="Group 55"/>
            <p:cNvGrpSpPr/>
            <p:nvPr/>
          </p:nvGrpSpPr>
          <p:grpSpPr>
            <a:xfrm>
              <a:off x="444499" y="4496851"/>
              <a:ext cx="6871221" cy="1658950"/>
              <a:chOff x="444499" y="4530719"/>
              <a:chExt cx="6871221" cy="1658950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535219" y="4955229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/>
              <p:cNvGrpSpPr/>
              <p:nvPr/>
            </p:nvGrpSpPr>
            <p:grpSpPr>
              <a:xfrm>
                <a:off x="444499" y="4530719"/>
                <a:ext cx="6871221" cy="337185"/>
                <a:chOff x="444499" y="3063754"/>
                <a:chExt cx="6871221" cy="337185"/>
              </a:xfrm>
            </p:grpSpPr>
            <p:sp>
              <p:nvSpPr>
                <p:cNvPr id="69" name="TextBox 68"/>
                <p:cNvSpPr txBox="1"/>
                <p:nvPr/>
              </p:nvSpPr>
              <p:spPr>
                <a:xfrm>
                  <a:off x="444499" y="3063754"/>
                  <a:ext cx="6871221" cy="337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>
                      <a:latin typeface="Futura Condensed"/>
                      <a:cs typeface="Futura Condensed"/>
                    </a:rPr>
                    <a:t>你是如何连接数字世界和物理世界的？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71" name="Straight Connector 70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" name="Group 56"/>
            <p:cNvGrpSpPr/>
            <p:nvPr/>
          </p:nvGrpSpPr>
          <p:grpSpPr>
            <a:xfrm>
              <a:off x="444499" y="6268517"/>
              <a:ext cx="6871221" cy="1658950"/>
              <a:chOff x="444499" y="6353187"/>
              <a:chExt cx="6871221" cy="165895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535219" y="6777697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444499" y="6353187"/>
                <a:ext cx="6871221" cy="338554"/>
                <a:chOff x="444499" y="3063754"/>
                <a:chExt cx="6871221" cy="338554"/>
              </a:xfrm>
            </p:grpSpPr>
            <p:sp>
              <p:nvSpPr>
                <p:cNvPr id="65" name="TextBox 64"/>
                <p:cNvSpPr txBox="1"/>
                <p:nvPr/>
              </p:nvSpPr>
              <p:spPr>
                <a:xfrm>
                  <a:off x="444499" y="3063754"/>
                  <a:ext cx="687122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>
                      <a:latin typeface="Futura Condensed"/>
                      <a:cs typeface="Futura Condensed"/>
                    </a:rPr>
                    <a:t>哪部分很困难？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8" name="Group 57"/>
            <p:cNvGrpSpPr/>
            <p:nvPr/>
          </p:nvGrpSpPr>
          <p:grpSpPr>
            <a:xfrm>
              <a:off x="443298" y="8040923"/>
              <a:ext cx="6871221" cy="1658950"/>
              <a:chOff x="443298" y="8176395"/>
              <a:chExt cx="6871221" cy="1658950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534018" y="8600905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" name="Group 59"/>
              <p:cNvGrpSpPr/>
              <p:nvPr/>
            </p:nvGrpSpPr>
            <p:grpSpPr>
              <a:xfrm>
                <a:off x="443298" y="8176395"/>
                <a:ext cx="6871221" cy="337926"/>
                <a:chOff x="444499" y="3063754"/>
                <a:chExt cx="6871221" cy="337926"/>
              </a:xfrm>
            </p:grpSpPr>
            <p:sp>
              <p:nvSpPr>
                <p:cNvPr id="61" name="TextBox 60"/>
                <p:cNvSpPr txBox="1"/>
                <p:nvPr/>
              </p:nvSpPr>
              <p:spPr>
                <a:xfrm>
                  <a:off x="444499" y="3063754"/>
                  <a:ext cx="6871221" cy="3379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>
                      <a:latin typeface="Futura Condensed"/>
                      <a:cs typeface="Futura Condensed"/>
                    </a:rPr>
                    <a:t>哪部分给人惊喜？</a:t>
                  </a:r>
                  <a:endParaRPr lang="zh-CN" alt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62" name="Straight Connector 61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6" name="Group 75"/>
          <p:cNvGrpSpPr/>
          <p:nvPr/>
        </p:nvGrpSpPr>
        <p:grpSpPr>
          <a:xfrm>
            <a:off x="3540777" y="635270"/>
            <a:ext cx="3108418" cy="584775"/>
            <a:chOff x="3540777" y="635270"/>
            <a:chExt cx="3171308" cy="584775"/>
          </a:xfrm>
        </p:grpSpPr>
        <p:sp>
          <p:nvSpPr>
            <p:cNvPr id="77" name="TextBox 76"/>
            <p:cNvSpPr txBox="1"/>
            <p:nvPr/>
          </p:nvSpPr>
          <p:spPr>
            <a:xfrm>
              <a:off x="3540777" y="635270"/>
              <a:ext cx="3171308" cy="5847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r>
                <a:rPr lang="zh-CN" altLang="en-US" sz="1400" dirty="0">
                  <a:latin typeface="Futura Condensed"/>
                  <a:cs typeface="Futura Condensed"/>
                </a:rPr>
                <a:t>姓名</a:t>
              </a:r>
              <a:r>
                <a:rPr lang="en-US" sz="1200" dirty="0">
                  <a:latin typeface="Futura Condensed"/>
                  <a:cs typeface="Futura Condensed"/>
                </a:rPr>
                <a:t>: 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cxnSp>
          <p:nvCxnSpPr>
            <p:cNvPr id="78" name="Straight Connector 77"/>
            <p:cNvCxnSpPr/>
            <p:nvPr/>
          </p:nvCxnSpPr>
          <p:spPr>
            <a:xfrm>
              <a:off x="3631675" y="1122673"/>
              <a:ext cx="3017520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/>
          <p:cNvSpPr txBox="1"/>
          <p:nvPr/>
        </p:nvSpPr>
        <p:spPr>
          <a:xfrm>
            <a:off x="457995" y="595839"/>
            <a:ext cx="2815942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/>
              <a:t>硬件和扩展反思</a:t>
            </a:r>
            <a:endParaRPr lang="en-US" sz="4000" dirty="0">
              <a:latin typeface="Futura Condensed"/>
              <a:cs typeface="Futura Condensed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6840670" y="0"/>
            <a:ext cx="493776" cy="2791968"/>
            <a:chOff x="551130" y="0"/>
            <a:chExt cx="493776" cy="2791968"/>
          </a:xfrm>
        </p:grpSpPr>
        <p:pic>
          <p:nvPicPr>
            <p:cNvPr id="53" name="Picture 52" descr="Unit5activity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 rot="5400000">
              <a:off x="-422951" y="1018909"/>
              <a:ext cx="2436595" cy="3987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5 </a:t>
              </a:r>
              <a:r>
                <a:rPr lang="zh-CN" altLang="en-US" sz="2000" dirty="0">
                  <a:solidFill>
                    <a:schemeClr val="bg1"/>
                  </a:solidFill>
                </a:rPr>
                <a:t>回顾小结</a:t>
              </a:r>
              <a:endParaRPr lang="en-US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57995" y="2830659"/>
            <a:ext cx="3324338" cy="4467329"/>
            <a:chOff x="422410" y="2830659"/>
            <a:chExt cx="3324338" cy="4467329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96938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/>
                <a:t>让学生体验站在教师的角度设计活动是什么样的。挑战学生们去新建、改编或者重新构思一个</a:t>
              </a:r>
              <a:r>
                <a:rPr lang="zh-CN" altLang="en-US" sz="1200" dirty="0" smtClean="0"/>
                <a:t>活动</a:t>
              </a:r>
              <a:r>
                <a:rPr lang="zh-CN" altLang="en-US" sz="1200" dirty="0"/>
                <a:t>或资源，来帮助他人探究创意计算。 （可选）将“活动</a:t>
              </a:r>
              <a:r>
                <a:rPr lang="zh-CN" altLang="en-US" sz="1200" dirty="0" smtClean="0"/>
                <a:t>设计</a:t>
              </a:r>
              <a:r>
                <a:rPr lang="zh-CN" altLang="en-US" sz="1200" dirty="0"/>
                <a:t>”讲义分发给学生</a:t>
              </a:r>
              <a:r>
                <a:rPr lang="zh-CN" altLang="en-US" sz="1200" dirty="0" smtClean="0"/>
                <a:t>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/>
                <a:t>帮助学生开展头脑风暴，设想不同类型的创意学习经历。（可选）引导学生们</a:t>
              </a:r>
              <a:r>
                <a:rPr lang="zh-CN" altLang="en-US" sz="1200" dirty="0" smtClean="0"/>
                <a:t>回顾</a:t>
              </a:r>
              <a:r>
                <a:rPr lang="zh-CN" altLang="en-US" sz="1200" dirty="0"/>
                <a:t>本指南中示例项目的想法和活动，或者鼓励学生从 </a:t>
              </a:r>
              <a:r>
                <a:rPr lang="en-US" altLang="zh-CN" sz="1200" dirty="0"/>
                <a:t>Scratch </a:t>
              </a:r>
              <a:r>
                <a:rPr lang="zh-CN" altLang="en-US" sz="1200" dirty="0"/>
                <a:t>卡片和 “</a:t>
              </a:r>
              <a:r>
                <a:rPr lang="en-US" altLang="zh-CN" sz="1200" dirty="0" smtClean="0"/>
                <a:t>Scratch </a:t>
              </a:r>
              <a:r>
                <a:rPr lang="zh-CN" altLang="en-US" sz="1200" dirty="0" smtClean="0"/>
                <a:t>设计</a:t>
              </a:r>
              <a:r>
                <a:rPr lang="zh-CN" altLang="en-US" sz="1200" dirty="0"/>
                <a:t>工作室”列表中获得启发。然后留出时间给学生设计自己的学习活动或资源</a:t>
              </a:r>
              <a:r>
                <a:rPr lang="zh-CN" altLang="en-US" sz="1200" dirty="0" smtClean="0"/>
                <a:t>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给予学生</a:t>
              </a:r>
              <a:r>
                <a:rPr lang="zh-CN" altLang="en-US" sz="1200" dirty="0"/>
                <a:t>机会在学习者身上测试活动或资源的设计。鼓励他们与</a:t>
              </a:r>
              <a:r>
                <a:rPr lang="zh-CN" altLang="en-US" sz="1200" dirty="0" smtClean="0"/>
                <a:t>家人</a:t>
              </a:r>
              <a:r>
                <a:rPr lang="zh-CN" altLang="en-US" sz="1200" dirty="0"/>
                <a:t>和朋友分享他们的活动和资源设计，或者邀请学生作为其他班级、俱乐部或活动的同伴导师</a:t>
              </a:r>
              <a:r>
                <a:rPr lang="zh-CN" altLang="en-US" sz="1200" dirty="0" smtClean="0"/>
                <a:t>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让</a:t>
              </a:r>
              <a:r>
                <a:rPr lang="zh-CN" altLang="en-US" sz="1200" dirty="0"/>
                <a:t>学生根据提示反思整个设计过程，并且把心得和体会记录在他们的设计日志中</a:t>
              </a:r>
              <a:r>
                <a:rPr lang="zh-CN" altLang="en-US" sz="1200" dirty="0" smtClean="0"/>
                <a:t>，或者</a:t>
              </a:r>
              <a:r>
                <a:rPr lang="zh-CN" altLang="en-US" sz="1200" dirty="0"/>
                <a:t>在小组中讨论 。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0659"/>
              <a:ext cx="330740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活动描述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214625" y="795405"/>
            <a:ext cx="2999848" cy="891540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目标：</a:t>
            </a:r>
            <a:endParaRPr lang="zh-CN" altLang="en-US" sz="1400" dirty="0"/>
          </a:p>
          <a:p>
            <a:r>
              <a:rPr lang="zh-CN" altLang="en-US" sz="1400" dirty="0"/>
              <a:t>完成这个活动后，学生们将：</a:t>
            </a:r>
            <a:endParaRPr lang="zh-CN" altLang="en-US" sz="1400" dirty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设计</a:t>
            </a:r>
            <a:r>
              <a:rPr lang="zh-CN" altLang="en-US" sz="1200" dirty="0"/>
              <a:t>一个帮助他人更好地学习 </a:t>
            </a:r>
            <a:r>
              <a:rPr lang="en-US" altLang="zh-CN" sz="1200" dirty="0"/>
              <a:t>Scratch </a:t>
            </a:r>
            <a:r>
              <a:rPr lang="zh-CN" altLang="en-US" sz="1200" dirty="0"/>
              <a:t>和创意计算的学习活动或资源</a:t>
            </a:r>
            <a:endParaRPr lang="zh-CN" alt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1300826" y="503965"/>
            <a:ext cx="281594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/>
              <a:t>活动设计</a:t>
            </a:r>
            <a:endParaRPr lang="en-US" sz="4000" dirty="0" smtClean="0"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007796" y="2830659"/>
            <a:ext cx="3307404" cy="1696824"/>
            <a:chOff x="4007796" y="2830659"/>
            <a:chExt cx="3307404" cy="1696824"/>
          </a:xfrm>
        </p:grpSpPr>
        <p:sp>
          <p:nvSpPr>
            <p:cNvPr id="18" name="TextBox 17"/>
            <p:cNvSpPr txBox="1"/>
            <p:nvPr/>
          </p:nvSpPr>
          <p:spPr>
            <a:xfrm>
              <a:off x="4104914" y="3328603"/>
              <a:ext cx="3117152" cy="119888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/>
                <a:t>“活动设计”</a:t>
              </a:r>
              <a:r>
                <a:rPr lang="zh-CN" altLang="en-US" sz="1200" dirty="0" smtClean="0"/>
                <a:t>课程材料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>
                  <a:sym typeface="+mn-ea"/>
                  <a:hlinkClick r:id="rId1" action="ppaction://hlinkfile"/>
                </a:rPr>
                <a:t>Scratch 卡片</a:t>
              </a:r>
              <a:endParaRPr lang="zh-CN" altLang="en-US" sz="1200" dirty="0"/>
            </a:p>
            <a:p>
              <a:pPr indent="0">
                <a:buFont typeface="Wingdings" panose="05000000000000000000" pitchFamily="2" charset="2"/>
                <a:buNone/>
              </a:pP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Scratch </a:t>
              </a:r>
              <a:r>
                <a:rPr lang="zh-CN" altLang="en-US" sz="1200" dirty="0"/>
                <a:t>设计工作室列表</a:t>
              </a:r>
              <a:br>
                <a:rPr lang="en-US" sz="1200" dirty="0">
                  <a:latin typeface="Futura Condensed"/>
                  <a:cs typeface="Futura Condensed"/>
                </a:rPr>
              </a:br>
              <a:r>
                <a:rPr lang="zh-CN" altLang="en-US" sz="1200" dirty="0">
                  <a:hlinkClick r:id="rId2"/>
                </a:rPr>
                <a:t>http://scratch.mit.edu/users/ScratchDesignStudio/</a:t>
              </a:r>
              <a:endParaRPr lang="zh-CN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07796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可用资源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104914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4007796" y="4625599"/>
            <a:ext cx="3307404" cy="1694707"/>
            <a:chOff x="3992282" y="2832776"/>
            <a:chExt cx="3307404" cy="1694707"/>
          </a:xfrm>
        </p:grpSpPr>
        <p:sp>
          <p:nvSpPr>
            <p:cNvPr id="84" name="TextBox 83"/>
            <p:cNvSpPr txBox="1"/>
            <p:nvPr/>
          </p:nvSpPr>
          <p:spPr>
            <a:xfrm>
              <a:off x="4089400" y="3328603"/>
              <a:ext cx="3117152" cy="119888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你设想</a:t>
              </a:r>
              <a:r>
                <a:rPr lang="zh-CN" altLang="en-US" sz="1200" dirty="0"/>
                <a:t>谁会使用你设计的活动或资源？</a:t>
              </a:r>
              <a:endParaRPr lang="zh-CN" altLang="en-US" sz="1200" dirty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你</a:t>
              </a:r>
              <a:r>
                <a:rPr lang="zh-CN" altLang="en-US" sz="1200" dirty="0"/>
                <a:t>希望他人借助你的活动或资源学习到什么？</a:t>
              </a:r>
              <a:endParaRPr lang="zh-CN" altLang="en-US" sz="1200" dirty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在参与活动</a:t>
              </a:r>
              <a:r>
                <a:rPr lang="zh-CN" altLang="en-US" sz="1200" dirty="0"/>
                <a:t>或使用资源的过程中，你认为学习者可能会遭遇什么挑战？你会怎样进一步</a:t>
              </a:r>
              <a:r>
                <a:rPr lang="zh-CN" altLang="en-US" sz="1200" dirty="0" smtClean="0"/>
                <a:t>帮助</a:t>
              </a:r>
              <a:r>
                <a:rPr lang="zh-CN" altLang="en-US" sz="1200" dirty="0"/>
                <a:t>他们应对这些挑战？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2282" y="2832776"/>
              <a:ext cx="330740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反思提示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4007796" y="6299933"/>
            <a:ext cx="3307404" cy="1140987"/>
            <a:chOff x="3992282" y="2832776"/>
            <a:chExt cx="3307404" cy="1140987"/>
          </a:xfrm>
        </p:grpSpPr>
        <p:sp>
          <p:nvSpPr>
            <p:cNvPr id="88" name="TextBox 87"/>
            <p:cNvSpPr txBox="1"/>
            <p:nvPr/>
          </p:nvSpPr>
          <p:spPr>
            <a:xfrm>
              <a:off x="4089400" y="3328603"/>
              <a:ext cx="3117152" cy="64516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学生</a:t>
              </a:r>
              <a:r>
                <a:rPr lang="zh-CN" altLang="en-US" sz="1200" dirty="0"/>
                <a:t>设计的活动或资源是否有助于介绍和探索创意计算？你可以给</a:t>
              </a:r>
              <a:r>
                <a:rPr lang="zh-CN" altLang="en-US" sz="1200" dirty="0" smtClean="0"/>
                <a:t>学生</a:t>
              </a:r>
              <a:r>
                <a:rPr lang="zh-CN" altLang="en-US" sz="1200" dirty="0"/>
                <a:t>提供什么反馈？</a:t>
              </a:r>
              <a:endParaRPr lang="en-US" sz="1200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回顾学生作品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/>
          <p:cNvSpPr txBox="1"/>
          <p:nvPr/>
        </p:nvSpPr>
        <p:spPr>
          <a:xfrm>
            <a:off x="2527923" y="1694474"/>
            <a:ext cx="123747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lnSpc>
                <a:spcPct val="120000"/>
              </a:lnSpc>
            </a:pPr>
            <a:r>
              <a:rPr lang="zh-CN" altLang="en-US" sz="1000" dirty="0" smtClean="0"/>
              <a:t>建议时间</a:t>
            </a:r>
            <a:endParaRPr lang="en-US" altLang="zh-CN" sz="1000" dirty="0" smtClean="0"/>
          </a:p>
          <a:p>
            <a:pPr algn="l" fontAlgn="base">
              <a:lnSpc>
                <a:spcPct val="120000"/>
              </a:lnSpc>
            </a:pPr>
            <a:r>
              <a:rPr lang="zh-CN" altLang="en-US" sz="1000" dirty="0" smtClean="0"/>
              <a:t> </a:t>
            </a:r>
            <a:r>
              <a:rPr lang="en-US" altLang="zh-CN" sz="1000" dirty="0" smtClean="0"/>
              <a:t>30-45 </a:t>
            </a:r>
            <a:r>
              <a:rPr lang="zh-CN" altLang="en-US" sz="1000" dirty="0"/>
              <a:t>分钟</a:t>
            </a:r>
            <a:endParaRPr lang="en-US" altLang="zh-CN" sz="1000" dirty="0">
              <a:latin typeface="Futura Condensed"/>
              <a:cs typeface="Futura Condensed"/>
            </a:endParaRPr>
          </a:p>
        </p:txBody>
      </p:sp>
      <p:pic>
        <p:nvPicPr>
          <p:cNvPr id="69" name="Picture 68" descr="30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475" y="1752620"/>
            <a:ext cx="329184" cy="329184"/>
          </a:xfrm>
          <a:prstGeom prst="rect">
            <a:avLst/>
          </a:prstGeom>
        </p:spPr>
      </p:pic>
      <p:grpSp>
        <p:nvGrpSpPr>
          <p:cNvPr id="80" name="Group 79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81" name="TextBox 80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备注说明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2" name="Straight Connector 81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Futura Condensed"/>
                  <a:cs typeface="Futura Condensed"/>
                </a:rPr>
                <a:t>我的笔记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92" name="Straight Connector 91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94" name="TextBox 93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2" name="TextBox 101"/>
          <p:cNvSpPr txBox="1"/>
          <p:nvPr/>
        </p:nvSpPr>
        <p:spPr>
          <a:xfrm>
            <a:off x="551129" y="8142739"/>
            <a:ext cx="3231204" cy="64516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+  </a:t>
            </a:r>
            <a:r>
              <a:rPr lang="zh-CN" altLang="en-US" sz="1200" dirty="0"/>
              <a:t>特别乐于帮助他人的学生适合成为课堂活动、课外活动和午餐 </a:t>
            </a:r>
            <a:r>
              <a:rPr lang="en-US" altLang="zh-CN" sz="1200" dirty="0"/>
              <a:t>Scratch </a:t>
            </a:r>
            <a:r>
              <a:rPr lang="zh-CN" altLang="en-US" sz="1200" dirty="0" smtClean="0"/>
              <a:t>俱乐部的</a:t>
            </a:r>
            <a:r>
              <a:rPr lang="zh-CN" altLang="en-US" sz="1200" dirty="0"/>
              <a:t>同伴导师候选人。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102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551130" y="0"/>
            <a:ext cx="493776" cy="2791968"/>
            <a:chOff x="551130" y="0"/>
            <a:chExt cx="493776" cy="2791968"/>
          </a:xfrm>
        </p:grpSpPr>
        <p:pic>
          <p:nvPicPr>
            <p:cNvPr id="46" name="Picture 45" descr="Unit5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 rot="5400000">
              <a:off x="-327650" y="1114743"/>
              <a:ext cx="2245995" cy="3987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altLang="zh-CN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5 </a:t>
              </a:r>
              <a:r>
                <a:rPr lang="zh-CN" alt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深入探究</a:t>
              </a:r>
              <a:endParaRPr lang="en-US" altLang="zh-CN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533271" y="805399"/>
            <a:ext cx="4526266" cy="351790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ctr"/>
            <a:r>
              <a:rPr lang="zh-CN" altLang="en-US" sz="1100" dirty="0">
                <a:latin typeface="Futura Condensed"/>
                <a:cs typeface="Futura Condensed"/>
              </a:rPr>
              <a:t>姓名</a:t>
            </a:r>
            <a:r>
              <a:rPr lang="en-US" sz="1100" dirty="0" smtClean="0">
                <a:latin typeface="Futura Condensed"/>
                <a:cs typeface="Futura Condensed"/>
              </a:rPr>
              <a:t>:  _________________________________________</a:t>
            </a:r>
            <a:endParaRPr lang="en-US" sz="1100" dirty="0" smtClean="0">
              <a:latin typeface="Futura Condensed"/>
              <a:cs typeface="Futura Condense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64547" y="1293748"/>
            <a:ext cx="4706274" cy="9372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你怎样能够帮助他人学到更多关于 </a:t>
            </a:r>
            <a:r>
              <a:rPr lang="en-US" altLang="zh-CN" sz="1100" dirty="0"/>
              <a:t>Scratch </a:t>
            </a:r>
            <a:r>
              <a:rPr lang="zh-CN" altLang="en-US" sz="1100" dirty="0"/>
              <a:t>和创意计算的知识？来设计一个帮助</a:t>
            </a:r>
            <a:r>
              <a:rPr lang="zh-CN" altLang="en-US" sz="1100" dirty="0" smtClean="0"/>
              <a:t>他人</a:t>
            </a:r>
            <a:r>
              <a:rPr lang="zh-CN" altLang="en-US" sz="1100" dirty="0"/>
              <a:t>学习 </a:t>
            </a:r>
            <a:r>
              <a:rPr lang="en-US" altLang="zh-CN" sz="1100" dirty="0"/>
              <a:t>Scratch </a:t>
            </a:r>
            <a:r>
              <a:rPr lang="zh-CN" altLang="en-US" sz="1100" dirty="0"/>
              <a:t>的活动吧。它可以是一个不插电活动（例如“创造生物”）、</a:t>
            </a:r>
            <a:r>
              <a:rPr lang="zh-CN" altLang="en-US" sz="1100" dirty="0" smtClean="0"/>
              <a:t>项目</a:t>
            </a:r>
            <a:r>
              <a:rPr lang="zh-CN" altLang="en-US" sz="1100" dirty="0"/>
              <a:t>想法（例如“组建乐队”）或者挑战任务（例如“抓虫子”）。你甚至可以</a:t>
            </a:r>
            <a:r>
              <a:rPr lang="zh-CN" altLang="en-US" sz="1100" dirty="0" smtClean="0"/>
              <a:t>创造一</a:t>
            </a:r>
            <a:r>
              <a:rPr lang="zh-CN" altLang="en-US" sz="1100" dirty="0"/>
              <a:t>种新型活动或者讲义！请借助以下问题进行头脑风暴，然后使用“活动和</a:t>
            </a:r>
            <a:r>
              <a:rPr lang="zh-CN" altLang="en-US" sz="1100" dirty="0" smtClean="0"/>
              <a:t>讲义</a:t>
            </a:r>
            <a:r>
              <a:rPr lang="zh-CN" altLang="en-US" sz="1100" dirty="0"/>
              <a:t>计划书”增加更多的细节。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5544" y="7556500"/>
            <a:ext cx="2874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TIPS &amp; TRICKS</a:t>
            </a:r>
            <a:endParaRPr lang="en-US" sz="28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1" y="2330487"/>
            <a:ext cx="7303444" cy="568386"/>
            <a:chOff x="-1" y="2330487"/>
            <a:chExt cx="7303444" cy="568386"/>
          </a:xfrm>
        </p:grpSpPr>
        <p:sp>
          <p:nvSpPr>
            <p:cNvPr id="74" name="Rectangle 73"/>
            <p:cNvSpPr/>
            <p:nvPr/>
          </p:nvSpPr>
          <p:spPr>
            <a:xfrm flipH="1">
              <a:off x="-1" y="2330487"/>
              <a:ext cx="7303443" cy="568386"/>
            </a:xfrm>
            <a:prstGeom prst="rect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 flipH="1">
              <a:off x="457199" y="2382606"/>
              <a:ext cx="6187099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这是为谁设计的？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76" name="Isosceles Triangle 75"/>
            <p:cNvSpPr/>
            <p:nvPr/>
          </p:nvSpPr>
          <p:spPr>
            <a:xfrm rot="16200000">
              <a:off x="6897298" y="2492727"/>
              <a:ext cx="568386" cy="243905"/>
            </a:xfrm>
            <a:prstGeom prst="triangle">
              <a:avLst>
                <a:gd name="adj" fmla="val 5114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 flipH="1">
            <a:off x="457199" y="2939403"/>
            <a:ext cx="6669763" cy="31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/>
              <a:t>谁是你的观众？你想帮助谁学到更多关于 </a:t>
            </a:r>
            <a:r>
              <a:rPr lang="en-US" altLang="zh-CN" sz="1100" dirty="0"/>
              <a:t>Scratch </a:t>
            </a:r>
            <a:r>
              <a:rPr lang="zh-CN" altLang="en-US" sz="1100" dirty="0"/>
              <a:t>和创意计算的知识？</a:t>
            </a:r>
            <a:endParaRPr lang="en-US" sz="1100" dirty="0">
              <a:solidFill>
                <a:srgbClr val="000000"/>
              </a:solidFill>
              <a:latin typeface="Futura Condensed"/>
              <a:cs typeface="Futura Condensed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1" y="4978496"/>
            <a:ext cx="7316434" cy="568386"/>
            <a:chOff x="-1" y="4978496"/>
            <a:chExt cx="7316434" cy="568386"/>
          </a:xfrm>
        </p:grpSpPr>
        <p:sp>
          <p:nvSpPr>
            <p:cNvPr id="55" name="Rectangle 54"/>
            <p:cNvSpPr/>
            <p:nvPr/>
          </p:nvSpPr>
          <p:spPr>
            <a:xfrm flipH="1">
              <a:off x="-1" y="4978496"/>
              <a:ext cx="7316433" cy="568386"/>
            </a:xfrm>
            <a:prstGeom prst="rect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Isosceles Triangle 55"/>
            <p:cNvSpPr/>
            <p:nvPr/>
          </p:nvSpPr>
          <p:spPr>
            <a:xfrm rot="16200000">
              <a:off x="6910288" y="5140736"/>
              <a:ext cx="568386" cy="243905"/>
            </a:xfrm>
            <a:prstGeom prst="triangle">
              <a:avLst>
                <a:gd name="adj" fmla="val 5114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 flipH="1">
              <a:off x="457200" y="5030614"/>
              <a:ext cx="6547881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他们会学到什么？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 flipH="1">
            <a:off x="457200" y="5589384"/>
            <a:ext cx="6187099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学习目标是什么？你希望学习者借助你设计的活动学到什么新内容？</a:t>
            </a:r>
            <a:endParaRPr lang="en-US" sz="1100" dirty="0">
              <a:latin typeface="Futura Condensed"/>
              <a:cs typeface="Futura Condensed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-1" y="7526911"/>
            <a:ext cx="7303442" cy="572382"/>
            <a:chOff x="-1" y="7526911"/>
            <a:chExt cx="7303442" cy="572382"/>
          </a:xfrm>
        </p:grpSpPr>
        <p:sp>
          <p:nvSpPr>
            <p:cNvPr id="99" name="Rectangle 98"/>
            <p:cNvSpPr/>
            <p:nvPr/>
          </p:nvSpPr>
          <p:spPr>
            <a:xfrm flipH="1">
              <a:off x="-1" y="7526911"/>
              <a:ext cx="7303442" cy="568386"/>
            </a:xfrm>
            <a:prstGeom prst="rect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/>
            <p:cNvSpPr txBox="1"/>
            <p:nvPr/>
          </p:nvSpPr>
          <p:spPr>
            <a:xfrm flipH="1">
              <a:off x="457200" y="7579028"/>
              <a:ext cx="3402082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他们需要什么？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101" name="Isosceles Triangle 100"/>
            <p:cNvSpPr/>
            <p:nvPr/>
          </p:nvSpPr>
          <p:spPr>
            <a:xfrm rot="16200000">
              <a:off x="6897294" y="7693147"/>
              <a:ext cx="568386" cy="243905"/>
            </a:xfrm>
            <a:prstGeom prst="triangle">
              <a:avLst>
                <a:gd name="adj" fmla="val 5114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TextBox 66"/>
          <p:cNvSpPr txBox="1"/>
          <p:nvPr/>
        </p:nvSpPr>
        <p:spPr>
          <a:xfrm flipH="1">
            <a:off x="457198" y="8137154"/>
            <a:ext cx="6846242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学习者们需要什么材料？还有什么其他类型的帮助能使学习者成功参与到活动</a:t>
            </a:r>
            <a:r>
              <a:rPr lang="zh-CN" altLang="en-US" sz="1100" dirty="0" smtClean="0"/>
              <a:t>中</a:t>
            </a:r>
            <a:r>
              <a:rPr lang="zh-CN" altLang="en-US" sz="1100" dirty="0"/>
              <a:t>？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5115" y="698027"/>
            <a:ext cx="262817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活动设计</a:t>
            </a:r>
            <a:endParaRPr lang="en-US" sz="4000" dirty="0" smtClean="0">
              <a:latin typeface="Futura Condensed"/>
              <a:cs typeface="Futura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74134" y="2354968"/>
            <a:ext cx="2874286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THE “BIG IDEA”</a:t>
            </a:r>
            <a:endParaRPr lang="en-US" sz="28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7200" y="464006"/>
            <a:ext cx="281594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UNIT 5</a:t>
            </a:r>
            <a:endParaRPr lang="en-US" sz="5300" dirty="0" smtClean="0">
              <a:latin typeface="Futura Condensed"/>
              <a:cs typeface="Futura Condensed"/>
            </a:endParaRPr>
          </a:p>
          <a:p>
            <a:r>
              <a:rPr lang="zh-CN" altLang="en-US" sz="5400" dirty="0" smtClean="0"/>
              <a:t>概述</a:t>
            </a:r>
            <a:endParaRPr lang="en-US" sz="5300" dirty="0">
              <a:latin typeface="Futura Condensed"/>
              <a:cs typeface="Futura Condensed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454694" y="7255877"/>
            <a:ext cx="3307404" cy="2052975"/>
            <a:chOff x="375350" y="7667820"/>
            <a:chExt cx="3307404" cy="2052975"/>
          </a:xfrm>
        </p:grpSpPr>
        <p:sp>
          <p:nvSpPr>
            <p:cNvPr id="49" name="TextBox 48"/>
            <p:cNvSpPr txBox="1"/>
            <p:nvPr/>
          </p:nvSpPr>
          <p:spPr>
            <a:xfrm>
              <a:off x="375350" y="7667820"/>
              <a:ext cx="33074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+mn-ea"/>
                  <a:cs typeface="Futura Condensed"/>
                </a:rPr>
                <a:t>学习目标</a:t>
              </a:r>
              <a:endParaRPr lang="en-US" altLang="zh-CN" sz="1400" dirty="0">
                <a:latin typeface="+mn-ea"/>
                <a:cs typeface="Futura Condensed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75350" y="7967560"/>
              <a:ext cx="3231204" cy="1753235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 anchor="t">
              <a:spAutoFit/>
            </a:bodyPr>
            <a:lstStyle/>
            <a:p>
              <a:r>
                <a:rPr lang="zh-CN" altLang="en-US" sz="1200" dirty="0"/>
                <a:t>学生们将：</a:t>
              </a:r>
              <a:endParaRPr lang="zh-CN" altLang="en-US" sz="1200" dirty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反思</a:t>
              </a:r>
              <a:r>
                <a:rPr lang="zh-CN" altLang="en-US" sz="1200" dirty="0"/>
                <a:t>以往经验，自我评估当前的学习目标和</a:t>
              </a:r>
              <a:r>
                <a:rPr lang="zh-CN" altLang="en-US" sz="1200" dirty="0" smtClean="0"/>
                <a:t>需求 。</a:t>
              </a:r>
              <a:endParaRPr lang="zh-CN" altLang="en-US" sz="1200" dirty="0"/>
            </a:p>
            <a:p>
              <a:r>
                <a:rPr lang="en-US" altLang="zh-CN" sz="1200" dirty="0"/>
                <a:t>+ </a:t>
              </a:r>
              <a:r>
                <a:rPr lang="en-US" altLang="zh-CN" sz="1200" dirty="0" smtClean="0"/>
                <a:t> </a:t>
              </a:r>
              <a:r>
                <a:rPr lang="zh-CN" altLang="en-US" sz="1200" dirty="0" smtClean="0"/>
                <a:t>扩展之前创作的项目。</a:t>
              </a:r>
              <a:endParaRPr lang="zh-CN" altLang="en-US" sz="1200" dirty="0"/>
            </a:p>
            <a:p>
              <a:r>
                <a:rPr lang="en-US" altLang="zh-CN" sz="1200" dirty="0"/>
                <a:t>+ </a:t>
              </a:r>
              <a:r>
                <a:rPr lang="en-US" altLang="zh-CN" sz="1200" dirty="0" smtClean="0"/>
                <a:t> </a:t>
              </a:r>
              <a:r>
                <a:rPr lang="zh-CN" altLang="en-US" sz="1200" dirty="0" smtClean="0"/>
                <a:t>了解</a:t>
              </a:r>
              <a:r>
                <a:rPr lang="zh-CN" altLang="en-US" sz="1200" dirty="0"/>
                <a:t>将 </a:t>
              </a:r>
              <a:r>
                <a:rPr lang="en-US" altLang="zh-CN" sz="1200" dirty="0"/>
                <a:t>Scratch </a:t>
              </a:r>
              <a:r>
                <a:rPr lang="zh-CN" altLang="en-US" sz="1200" dirty="0"/>
                <a:t>与物理世界连接的各种硬件扩展</a:t>
              </a:r>
              <a:r>
                <a:rPr lang="zh-CN" altLang="en-US" sz="1200" dirty="0" smtClean="0"/>
                <a:t>模块。</a:t>
              </a:r>
              <a:endParaRPr lang="zh-CN" altLang="en-US" sz="1200" dirty="0"/>
            </a:p>
            <a:p>
              <a:r>
                <a:rPr lang="en-US" altLang="zh-CN" sz="1200" dirty="0"/>
                <a:t>+ </a:t>
              </a:r>
              <a:r>
                <a:rPr lang="en-US" altLang="zh-CN" sz="1200" dirty="0" smtClean="0"/>
                <a:t> </a:t>
              </a:r>
              <a:r>
                <a:rPr lang="zh-CN" altLang="en-US" sz="1200" dirty="0" smtClean="0"/>
                <a:t>探究 </a:t>
              </a:r>
              <a:r>
                <a:rPr lang="en-US" altLang="zh-CN" sz="1200" dirty="0"/>
                <a:t>Scratch </a:t>
              </a:r>
              <a:r>
                <a:rPr lang="zh-CN" altLang="en-US" sz="1200" dirty="0"/>
                <a:t>的最新功能（视频侦测，克隆），提升运用计算概念</a:t>
              </a:r>
              <a:r>
                <a:rPr lang="zh-CN" altLang="en-US" sz="1200" dirty="0" smtClean="0"/>
                <a:t>和计算</a:t>
              </a:r>
              <a:r>
                <a:rPr lang="zh-CN" altLang="en-US" sz="1200" dirty="0"/>
                <a:t>实践的娴熟度。</a:t>
              </a:r>
              <a:endParaRPr lang="zh-CN" altLang="en-US" sz="1200" dirty="0"/>
            </a:p>
            <a:p>
              <a:r>
                <a:rPr lang="en-US" altLang="zh-CN" sz="1200" dirty="0"/>
                <a:t>+ </a:t>
              </a:r>
              <a:r>
                <a:rPr lang="en-US" altLang="zh-CN" sz="1200" dirty="0" smtClean="0"/>
                <a:t> </a:t>
              </a:r>
              <a:r>
                <a:rPr lang="zh-CN" altLang="en-US" sz="1200" dirty="0" smtClean="0"/>
                <a:t>试验为他人设计学习体验。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474134" y="7969285"/>
              <a:ext cx="3110378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4125441" y="8245001"/>
            <a:ext cx="3307404" cy="1519778"/>
            <a:chOff x="4023935" y="8539215"/>
            <a:chExt cx="3307404" cy="1519778"/>
          </a:xfrm>
        </p:grpSpPr>
        <p:grpSp>
          <p:nvGrpSpPr>
            <p:cNvPr id="53" name="Group 52"/>
            <p:cNvGrpSpPr/>
            <p:nvPr/>
          </p:nvGrpSpPr>
          <p:grpSpPr>
            <a:xfrm>
              <a:off x="4023935" y="8539215"/>
              <a:ext cx="3307404" cy="1519778"/>
              <a:chOff x="11663738" y="7632492"/>
              <a:chExt cx="3307404" cy="1519778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11663738" y="7953390"/>
                <a:ext cx="3117153" cy="1198880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1" rtlCol="0" anchor="t">
                <a:spAutoFit/>
              </a:bodyPr>
              <a:lstStyle/>
              <a:p>
                <a:r>
                  <a:rPr lang="en-US" altLang="zh-CN" sz="1200" dirty="0" smtClean="0"/>
                  <a:t>+   </a:t>
                </a:r>
                <a:r>
                  <a:rPr lang="zh-CN" altLang="en-US" sz="1200" dirty="0"/>
                  <a:t>没找到你需要的？你可以改编、重用和二次构思这本指南中的</a:t>
                </a:r>
                <a:r>
                  <a:rPr lang="zh-CN" altLang="en-US" sz="1200" dirty="0" smtClean="0"/>
                  <a:t>练习，让它更好地契合你和学习者。</a:t>
                </a:r>
                <a:endParaRPr lang="zh-CN" altLang="en-US" sz="1200" dirty="0"/>
              </a:p>
              <a:p>
                <a:r>
                  <a:rPr lang="en-US" altLang="zh-CN" sz="1200" dirty="0"/>
                  <a:t>+ </a:t>
                </a:r>
                <a:r>
                  <a:rPr lang="en-US" altLang="zh-CN" sz="1200" dirty="0" smtClean="0"/>
                  <a:t> </a:t>
                </a:r>
                <a:r>
                  <a:rPr lang="zh-CN" altLang="en-US" sz="1200" dirty="0" smtClean="0"/>
                  <a:t>在 </a:t>
                </a:r>
                <a:r>
                  <a:rPr lang="en-US" altLang="zh-CN" sz="1200" dirty="0" err="1"/>
                  <a:t>ScratchEd</a:t>
                </a:r>
                <a:r>
                  <a:rPr lang="en-US" altLang="zh-CN" sz="1200" dirty="0"/>
                  <a:t> </a:t>
                </a:r>
                <a:r>
                  <a:rPr lang="zh-CN" altLang="en-US" sz="1200" dirty="0"/>
                  <a:t>网站上查找为特定课程设计的课程计划、活动和</a:t>
                </a:r>
                <a:r>
                  <a:rPr lang="zh-CN" altLang="en-US" sz="1200" dirty="0" smtClean="0"/>
                  <a:t>资源：</a:t>
                </a:r>
                <a:endParaRPr lang="zh-CN" altLang="en-US" sz="1200" dirty="0" smtClean="0"/>
              </a:p>
              <a:p>
                <a:r>
                  <a:rPr lang="en-US" altLang="zh-CN" sz="1200" dirty="0">
                    <a:sym typeface="+mn-ea"/>
                    <a:hlinkClick r:id="rId1"/>
                  </a:rPr>
                  <a:t>http://scratched.gse.harvard</a:t>
                </a:r>
                <a:r>
                  <a:rPr lang="en-US" altLang="zh-CN" sz="1200" dirty="0" smtClean="0">
                    <a:sym typeface="+mn-ea"/>
                    <a:hlinkClick r:id="rId1"/>
                  </a:rPr>
                  <a:t>.edu</a:t>
                </a:r>
                <a:endParaRPr lang="en-US" sz="12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1663738" y="7632492"/>
                <a:ext cx="330740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+mn-ea"/>
                    <a:cs typeface="Futura Condensed"/>
                  </a:rPr>
                  <a:t>备注说明</a:t>
                </a:r>
                <a:endParaRPr lang="en-US" altLang="zh-CN" sz="1400" dirty="0">
                  <a:latin typeface="+mn-ea"/>
                  <a:cs typeface="Futura Condensed"/>
                </a:endParaRPr>
              </a:p>
            </p:txBody>
          </p:sp>
        </p:grpSp>
        <p:cxnSp>
          <p:nvCxnSpPr>
            <p:cNvPr id="54" name="Straight Connector 53"/>
            <p:cNvCxnSpPr/>
            <p:nvPr/>
          </p:nvCxnSpPr>
          <p:spPr>
            <a:xfrm>
              <a:off x="4100135" y="8858151"/>
              <a:ext cx="3110378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4125441" y="7239367"/>
            <a:ext cx="3307404" cy="805159"/>
            <a:chOff x="4127947" y="7437357"/>
            <a:chExt cx="3307404" cy="805159"/>
          </a:xfrm>
        </p:grpSpPr>
        <p:grpSp>
          <p:nvGrpSpPr>
            <p:cNvPr id="58" name="Group 57"/>
            <p:cNvGrpSpPr/>
            <p:nvPr/>
          </p:nvGrpSpPr>
          <p:grpSpPr>
            <a:xfrm>
              <a:off x="4127947" y="7437357"/>
              <a:ext cx="3307404" cy="805159"/>
              <a:chOff x="4127947" y="7666859"/>
              <a:chExt cx="3307404" cy="805159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4127947" y="7971248"/>
                <a:ext cx="3117153" cy="500770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3" rtlCol="0" anchor="t">
                <a:noAutofit/>
              </a:bodyPr>
              <a:lstStyle/>
              <a:p>
                <a:r>
                  <a:rPr lang="en-US" altLang="zh-CN" sz="1200" dirty="0"/>
                  <a:t>+ </a:t>
                </a:r>
                <a:r>
                  <a:rPr lang="zh-CN" altLang="en-US" sz="1200" dirty="0"/>
                  <a:t>视频侦测                   </a:t>
                </a:r>
                <a:r>
                  <a:rPr lang="en-US" altLang="zh-CN" sz="1200" dirty="0"/>
                  <a:t>+ </a:t>
                </a:r>
                <a:r>
                  <a:rPr lang="zh-CN" altLang="en-US" sz="1200" dirty="0"/>
                  <a:t>硬件</a:t>
                </a:r>
                <a:endParaRPr lang="zh-CN" altLang="en-US" sz="1200" dirty="0"/>
              </a:p>
              <a:p>
                <a:r>
                  <a:rPr lang="en-US" altLang="zh-CN" sz="1200" dirty="0"/>
                  <a:t>+ </a:t>
                </a:r>
                <a:r>
                  <a:rPr lang="zh-CN" altLang="en-US" sz="1200" dirty="0"/>
                  <a:t>克隆                          </a:t>
                </a:r>
                <a:r>
                  <a:rPr lang="en-US" altLang="zh-CN" sz="1200" dirty="0"/>
                  <a:t>+ </a:t>
                </a:r>
                <a:r>
                  <a:rPr lang="zh-CN" altLang="en-US" sz="1200" dirty="0"/>
                  <a:t>拓展</a:t>
                </a:r>
                <a:endParaRPr lang="zh-CN" altLang="en-US" sz="1200" dirty="0"/>
              </a:p>
              <a:p>
                <a:r>
                  <a:rPr lang="en-US" altLang="zh-CN" sz="1200" dirty="0"/>
                  <a:t>+ </a:t>
                </a:r>
                <a:r>
                  <a:rPr lang="zh-CN" altLang="en-US" sz="1200" dirty="0"/>
                  <a:t>同伴访谈</a:t>
                </a:r>
                <a:endParaRPr lang="zh-CN" altLang="en-US" sz="1200" dirty="0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4127947" y="7666859"/>
                <a:ext cx="330740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+mn-ea"/>
                  </a:rPr>
                  <a:t>关键词，概念 </a:t>
                </a:r>
                <a:r>
                  <a:rPr lang="en-US" altLang="zh-CN" sz="1400" dirty="0">
                    <a:latin typeface="+mn-ea"/>
                  </a:rPr>
                  <a:t>&amp; </a:t>
                </a:r>
                <a:r>
                  <a:rPr lang="zh-CN" altLang="en-US" sz="1400" dirty="0">
                    <a:latin typeface="+mn-ea"/>
                  </a:rPr>
                  <a:t>实践</a:t>
                </a:r>
                <a:endParaRPr lang="en-US" altLang="zh-CN" sz="1400" dirty="0">
                  <a:latin typeface="+mn-ea"/>
                  <a:cs typeface="Futura Condensed"/>
                </a:endParaRPr>
              </a:p>
            </p:txBody>
          </p:sp>
        </p:grpSp>
        <p:cxnSp>
          <p:nvCxnSpPr>
            <p:cNvPr id="59" name="Straight Connector 58"/>
            <p:cNvCxnSpPr/>
            <p:nvPr/>
          </p:nvCxnSpPr>
          <p:spPr>
            <a:xfrm>
              <a:off x="4204147" y="7738841"/>
              <a:ext cx="3108619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176378" y="2282383"/>
            <a:ext cx="7596022" cy="479582"/>
            <a:chOff x="176378" y="2282383"/>
            <a:chExt cx="7596022" cy="479582"/>
          </a:xfrm>
        </p:grpSpPr>
        <p:sp>
          <p:nvSpPr>
            <p:cNvPr id="26" name="Rectangle 13"/>
            <p:cNvSpPr/>
            <p:nvPr/>
          </p:nvSpPr>
          <p:spPr>
            <a:xfrm flipH="1">
              <a:off x="176378" y="2282383"/>
              <a:ext cx="7596022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-1" fmla="*/ 0 w 7517041"/>
                <a:gd name="connsiteY0-2" fmla="*/ 0 h 479582"/>
                <a:gd name="connsiteX1-3" fmla="*/ 7517041 w 7517041"/>
                <a:gd name="connsiteY1-4" fmla="*/ 0 h 479582"/>
                <a:gd name="connsiteX2-5" fmla="*/ 7274999 w 7517041"/>
                <a:gd name="connsiteY2-6" fmla="*/ 239230 h 479582"/>
                <a:gd name="connsiteX3-7" fmla="*/ 7517041 w 7517041"/>
                <a:gd name="connsiteY3-8" fmla="*/ 479582 h 479582"/>
                <a:gd name="connsiteX4-9" fmla="*/ 0 w 7517041"/>
                <a:gd name="connsiteY4-10" fmla="*/ 479582 h 479582"/>
                <a:gd name="connsiteX5" fmla="*/ 0 w 7517041"/>
                <a:gd name="connsiteY5" fmla="*/ 0 h 479582"/>
                <a:gd name="connsiteX0-11" fmla="*/ 0 w 7517041"/>
                <a:gd name="connsiteY0-12" fmla="*/ 0 h 479582"/>
                <a:gd name="connsiteX1-13" fmla="*/ 7517041 w 7517041"/>
                <a:gd name="connsiteY1-14" fmla="*/ 0 h 479582"/>
                <a:gd name="connsiteX2-15" fmla="*/ 7274999 w 7517041"/>
                <a:gd name="connsiteY2-16" fmla="*/ 239230 h 479582"/>
                <a:gd name="connsiteX3-17" fmla="*/ 7517041 w 7517041"/>
                <a:gd name="connsiteY3-18" fmla="*/ 479582 h 479582"/>
                <a:gd name="connsiteX4-19" fmla="*/ 0 w 7517041"/>
                <a:gd name="connsiteY4-20" fmla="*/ 479582 h 479582"/>
                <a:gd name="connsiteX5-21" fmla="*/ 0 w 7517041"/>
                <a:gd name="connsiteY5-22" fmla="*/ 0 h 479582"/>
                <a:gd name="connsiteX0-23" fmla="*/ 0 w 7517041"/>
                <a:gd name="connsiteY0-24" fmla="*/ 0 h 479582"/>
                <a:gd name="connsiteX1-25" fmla="*/ 7517041 w 7517041"/>
                <a:gd name="connsiteY1-26" fmla="*/ 0 h 479582"/>
                <a:gd name="connsiteX2-27" fmla="*/ 7274999 w 7517041"/>
                <a:gd name="connsiteY2-28" fmla="*/ 239230 h 479582"/>
                <a:gd name="connsiteX3-29" fmla="*/ 7517041 w 7517041"/>
                <a:gd name="connsiteY3-30" fmla="*/ 479582 h 479582"/>
                <a:gd name="connsiteX4-31" fmla="*/ 0 w 7517041"/>
                <a:gd name="connsiteY4-32" fmla="*/ 479582 h 479582"/>
                <a:gd name="connsiteX5-33" fmla="*/ 0 w 7517041"/>
                <a:gd name="connsiteY5-34" fmla="*/ 0 h 479582"/>
                <a:gd name="connsiteX0-35" fmla="*/ 0 w 7517041"/>
                <a:gd name="connsiteY0-36" fmla="*/ 0 h 479582"/>
                <a:gd name="connsiteX1-37" fmla="*/ 7517041 w 7517041"/>
                <a:gd name="connsiteY1-38" fmla="*/ 0 h 479582"/>
                <a:gd name="connsiteX2-39" fmla="*/ 7274999 w 7517041"/>
                <a:gd name="connsiteY2-40" fmla="*/ 239230 h 479582"/>
                <a:gd name="connsiteX3-41" fmla="*/ 7517041 w 7517041"/>
                <a:gd name="connsiteY3-42" fmla="*/ 479582 h 479582"/>
                <a:gd name="connsiteX4-43" fmla="*/ 0 w 7517041"/>
                <a:gd name="connsiteY4-44" fmla="*/ 479582 h 479582"/>
                <a:gd name="connsiteX5-45" fmla="*/ 0 w 7517041"/>
                <a:gd name="connsiteY5-46" fmla="*/ 0 h 479582"/>
                <a:gd name="connsiteX0-47" fmla="*/ 0 w 7517066"/>
                <a:gd name="connsiteY0-48" fmla="*/ 0 h 479582"/>
                <a:gd name="connsiteX1-49" fmla="*/ 7517041 w 7517066"/>
                <a:gd name="connsiteY1-50" fmla="*/ 0 h 479582"/>
                <a:gd name="connsiteX2-51" fmla="*/ 7274999 w 7517066"/>
                <a:gd name="connsiteY2-52" fmla="*/ 239230 h 479582"/>
                <a:gd name="connsiteX3-53" fmla="*/ 7517041 w 7517066"/>
                <a:gd name="connsiteY3-54" fmla="*/ 479582 h 479582"/>
                <a:gd name="connsiteX4-55" fmla="*/ 0 w 7517066"/>
                <a:gd name="connsiteY4-56" fmla="*/ 479582 h 479582"/>
                <a:gd name="connsiteX5-57" fmla="*/ 0 w 7517066"/>
                <a:gd name="connsiteY5-58" fmla="*/ 0 h 479582"/>
                <a:gd name="connsiteX0-59" fmla="*/ 0 w 7517114"/>
                <a:gd name="connsiteY0-60" fmla="*/ 0 h 479582"/>
                <a:gd name="connsiteX1-61" fmla="*/ 7517041 w 7517114"/>
                <a:gd name="connsiteY1-62" fmla="*/ 0 h 479582"/>
                <a:gd name="connsiteX2-63" fmla="*/ 7274999 w 7517114"/>
                <a:gd name="connsiteY2-64" fmla="*/ 239230 h 479582"/>
                <a:gd name="connsiteX3-65" fmla="*/ 7517041 w 7517114"/>
                <a:gd name="connsiteY3-66" fmla="*/ 479582 h 479582"/>
                <a:gd name="connsiteX4-67" fmla="*/ 0 w 7517114"/>
                <a:gd name="connsiteY4-68" fmla="*/ 479582 h 479582"/>
                <a:gd name="connsiteX5-69" fmla="*/ 0 w 7517114"/>
                <a:gd name="connsiteY5-70" fmla="*/ 0 h 4795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 flipH="1">
              <a:off x="452118" y="2282383"/>
              <a:ext cx="2110950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大创见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90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54694" y="3177803"/>
            <a:ext cx="7317706" cy="3611451"/>
            <a:chOff x="454694" y="3177803"/>
            <a:chExt cx="7317706" cy="3611451"/>
          </a:xfrm>
        </p:grpSpPr>
        <p:sp>
          <p:nvSpPr>
            <p:cNvPr id="45" name="TextBox 44"/>
            <p:cNvSpPr txBox="1"/>
            <p:nvPr/>
          </p:nvSpPr>
          <p:spPr>
            <a:xfrm>
              <a:off x="454694" y="3177803"/>
              <a:ext cx="3130069" cy="3538220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前一版指南发布后，我们从老师和学生那里得到一个普遍反馈是：他们</a:t>
              </a:r>
              <a:r>
                <a:rPr lang="zh-CN" altLang="en-US" sz="1400" dirty="0" smtClean="0"/>
                <a:t>需要更多</a:t>
              </a:r>
              <a:r>
                <a:rPr lang="zh-CN" altLang="en-US" sz="1400" dirty="0"/>
                <a:t>时间消化、回顾和扩展之前学习中产生的想法和项目。因此，我们新增了</a:t>
              </a:r>
              <a:r>
                <a:rPr lang="zh-CN" altLang="en-US" sz="1400" dirty="0" smtClean="0"/>
                <a:t>这个“深入探究”</a:t>
              </a:r>
              <a:r>
                <a:rPr lang="zh-CN" altLang="en-US" sz="1400" dirty="0"/>
                <a:t>单元。</a:t>
              </a:r>
              <a:endParaRPr lang="zh-CN" altLang="en-US" sz="1400" dirty="0"/>
            </a:p>
            <a:p>
              <a:endParaRPr lang="en-US" altLang="zh-CN" sz="1400" dirty="0" smtClean="0"/>
            </a:p>
            <a:p>
              <a:r>
                <a:rPr lang="zh-CN" altLang="en-US" sz="1400" dirty="0" smtClean="0"/>
                <a:t>不论</a:t>
              </a:r>
              <a:r>
                <a:rPr lang="zh-CN" altLang="en-US" sz="1400" dirty="0"/>
                <a:t>是上升到进阶的计算概念和实践学习，还是复习之前的内容，这个</a:t>
              </a:r>
              <a:r>
                <a:rPr lang="zh-CN" altLang="en-US" sz="1400" dirty="0" smtClean="0"/>
                <a:t>单元</a:t>
              </a:r>
              <a:r>
                <a:rPr lang="zh-CN" altLang="en-US" sz="1400" dirty="0"/>
                <a:t>都是帮助学习者深入反思的一个机会。 </a:t>
              </a:r>
              <a:r>
                <a:rPr lang="zh-CN" altLang="en-US" sz="1400" dirty="0" smtClean="0"/>
                <a:t>哪些知识点还不清楚？他们还</a:t>
              </a:r>
              <a:r>
                <a:rPr lang="zh-CN" altLang="en-US" sz="1400" dirty="0"/>
                <a:t>想</a:t>
              </a:r>
              <a:r>
                <a:rPr lang="zh-CN" altLang="en-US" sz="1400" dirty="0" smtClean="0"/>
                <a:t>了解 </a:t>
              </a:r>
              <a:r>
                <a:rPr lang="en-US" altLang="zh-CN" sz="1400" dirty="0"/>
                <a:t>Scratch </a:t>
              </a:r>
              <a:r>
                <a:rPr lang="zh-CN" altLang="en-US" sz="1400" dirty="0"/>
                <a:t>的什么内容？ 如何帮助</a:t>
              </a:r>
              <a:r>
                <a:rPr lang="zh-CN" altLang="en-US" sz="1400" dirty="0" smtClean="0"/>
                <a:t>别人和</a:t>
              </a:r>
              <a:r>
                <a:rPr lang="zh-CN" altLang="en-US" sz="1400" dirty="0"/>
                <a:t>获得别人的帮助？</a:t>
              </a:r>
              <a:endParaRPr lang="zh-CN" altLang="en-US" sz="1400" dirty="0"/>
            </a:p>
            <a:p>
              <a:endParaRPr lang="en-US" altLang="zh-CN" sz="1400" dirty="0" smtClean="0"/>
            </a:p>
            <a:p>
              <a:r>
                <a:rPr lang="zh-CN" altLang="en-US" sz="1400" dirty="0" smtClean="0"/>
                <a:t>这同样也是老师展开类似反思的机会。</a:t>
              </a:r>
              <a:r>
                <a:rPr lang="zh-CN" altLang="en-US" sz="1400" dirty="0"/>
                <a:t>教学中有哪些惊喜和不如意？</a:t>
              </a:r>
              <a:r>
                <a:rPr lang="zh-CN" altLang="en-US" sz="1400" dirty="0" smtClean="0"/>
                <a:t>下一</a:t>
              </a:r>
              <a:r>
                <a:rPr lang="zh-CN" altLang="en-US" sz="1400" dirty="0"/>
                <a:t>次你会怎么教？为什么？</a:t>
              </a:r>
              <a:endParaRPr lang="en-US" sz="1300" spc="-20" dirty="0">
                <a:latin typeface="Futura Condensed"/>
                <a:cs typeface="Futura Condensed"/>
              </a:endParaRPr>
            </a:p>
          </p:txBody>
        </p:sp>
        <p:pic>
          <p:nvPicPr>
            <p:cNvPr id="4" name="Picture 3" descr="Unit5overview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2880" y="3259670"/>
              <a:ext cx="3779520" cy="352958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51129" y="8122124"/>
            <a:ext cx="3094021" cy="1295846"/>
            <a:chOff x="551129" y="8122124"/>
            <a:chExt cx="3094021" cy="1295846"/>
          </a:xfrm>
        </p:grpSpPr>
        <p:sp>
          <p:nvSpPr>
            <p:cNvPr id="100" name="TextBox 99"/>
            <p:cNvSpPr txBox="1"/>
            <p:nvPr/>
          </p:nvSpPr>
          <p:spPr>
            <a:xfrm>
              <a:off x="560160" y="8217641"/>
              <a:ext cx="3084990" cy="120032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sz="1200" i="1" dirty="0" smtClean="0">
                  <a:latin typeface="Futura Condensed"/>
                  <a:cs typeface="Futura Condensed"/>
                </a:rPr>
                <a:t>  </a:t>
              </a:r>
              <a:endParaRPr lang="en-US" sz="1200" i="1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 panose="020B0600040502020204"/>
                <a:buChar char="+"/>
              </a:pPr>
              <a:r>
                <a:rPr lang="en-US" sz="1200" i="1" dirty="0">
                  <a:latin typeface="Futura Condensed"/>
                  <a:cs typeface="Futura Condensed"/>
                </a:rPr>
                <a:t> </a:t>
              </a:r>
              <a:endParaRPr lang="en-US" sz="1200" i="1" dirty="0">
                <a:latin typeface="Futura Condensed"/>
                <a:cs typeface="Futura Condensed"/>
              </a:endParaRPr>
            </a:p>
            <a:p>
              <a:r>
                <a:rPr lang="en-US" sz="1200" i="1" dirty="0" smtClean="0">
                  <a:latin typeface="Futura Condensed"/>
                  <a:cs typeface="Futura Condensed"/>
                </a:rPr>
                <a:t> </a:t>
              </a:r>
              <a:endParaRPr lang="en-US" sz="1200" i="1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 panose="020B0600040502020204"/>
                <a:buChar char="+"/>
              </a:pPr>
              <a:r>
                <a:rPr lang="en-US" sz="1200" i="1" dirty="0" smtClean="0">
                  <a:latin typeface="Futura Condensed"/>
                  <a:cs typeface="Futura Condensed"/>
                </a:rPr>
                <a:t> </a:t>
              </a:r>
              <a:endParaRPr lang="en-US" sz="1200" i="1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 panose="020B0600040502020204"/>
                <a:buChar char="+"/>
              </a:pPr>
              <a:endParaRPr lang="en-US" sz="1200" i="1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 panose="020B0600040502020204"/>
                <a:buChar char="+"/>
              </a:pPr>
              <a:r>
                <a:rPr lang="en-US" sz="1200" i="1" dirty="0" smtClean="0">
                  <a:latin typeface="Futura Condensed"/>
                  <a:cs typeface="Futura Condensed"/>
                </a:rPr>
                <a:t> </a:t>
              </a:r>
              <a:endParaRPr lang="en-US" sz="1200" i="1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51129" y="8122124"/>
              <a:ext cx="11849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D9D9D9"/>
                  </a:solidFill>
                  <a:latin typeface="Futura Condensed"/>
                  <a:cs typeface="Futura Condensed"/>
                </a:rPr>
                <a:t>(</a:t>
              </a:r>
              <a:r>
                <a:rPr lang="zh-CN" altLang="en-US" sz="1200" dirty="0" smtClean="0">
                  <a:solidFill>
                    <a:srgbClr val="D9D9D9"/>
                  </a:solidFill>
                  <a:latin typeface="Futura Condensed"/>
                  <a:cs typeface="Futura Condensed"/>
                </a:rPr>
                <a:t>提示和窍门</a:t>
              </a:r>
              <a:r>
                <a:rPr lang="en-US" sz="1200" dirty="0" smtClean="0">
                  <a:solidFill>
                    <a:srgbClr val="D9D9D9"/>
                  </a:solidFill>
                  <a:latin typeface="Futura Condensed"/>
                  <a:cs typeface="Futura Condensed"/>
                </a:rPr>
                <a:t>) </a:t>
              </a:r>
              <a:endParaRPr lang="en-US" sz="1200" dirty="0">
                <a:solidFill>
                  <a:srgbClr val="D9D9D9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57995" y="2830659"/>
            <a:ext cx="6857205" cy="4474127"/>
            <a:chOff x="457995" y="2830659"/>
            <a:chExt cx="6857205" cy="4474127"/>
          </a:xfrm>
        </p:grpSpPr>
        <p:grpSp>
          <p:nvGrpSpPr>
            <p:cNvPr id="56" name="Group 55"/>
            <p:cNvGrpSpPr/>
            <p:nvPr/>
          </p:nvGrpSpPr>
          <p:grpSpPr>
            <a:xfrm>
              <a:off x="457995" y="2830659"/>
              <a:ext cx="3324338" cy="3897734"/>
              <a:chOff x="422410" y="2830659"/>
              <a:chExt cx="3324338" cy="3897734"/>
            </a:xfrm>
          </p:grpSpPr>
          <p:sp>
            <p:nvSpPr>
              <p:cNvPr id="57" name="TextBox 56"/>
              <p:cNvSpPr txBox="1"/>
              <p:nvPr/>
            </p:nvSpPr>
            <p:spPr>
              <a:xfrm>
                <a:off x="515544" y="3328603"/>
                <a:ext cx="3231204" cy="3399790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endParaRPr lang="en-US" sz="600" dirty="0" smtClean="0">
                  <a:latin typeface="Futura Condensed"/>
                  <a:cs typeface="Futura Condensed"/>
                </a:endParaRPr>
              </a:p>
              <a:p>
                <a:endParaRPr lang="en-US" sz="6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100" dirty="0" smtClean="0">
                    <a:latin typeface="Futura Condensed"/>
                    <a:cs typeface="Futura Condensed"/>
                  </a:rPr>
                  <a:t>学习者将创造什么？他们怎么做出来？</a:t>
                </a:r>
                <a:endParaRPr lang="en-US" sz="11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endParaRPr lang="en-US" sz="12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endParaRPr lang="en-US" sz="1200" dirty="0">
                  <a:latin typeface="Futura Condensed"/>
                  <a:cs typeface="Futura Condensed"/>
                </a:endParaRPr>
              </a:p>
              <a:p>
                <a:endParaRPr lang="en-US" sz="600" dirty="0" smtClean="0">
                  <a:latin typeface="Futura Condensed"/>
                  <a:cs typeface="Futura Condensed"/>
                </a:endParaRPr>
              </a:p>
              <a:p>
                <a:pPr marL="171450" indent="-171450" algn="just">
                  <a:buFont typeface="Wingdings" panose="05000000000000000000" pitchFamily="2" charset="2"/>
                  <a:buChar char="q"/>
                </a:pPr>
                <a:r>
                  <a:rPr lang="zh-CN" altLang="en-US" sz="1200" spc="-10" dirty="0" smtClean="0">
                    <a:latin typeface="Futura Condensed"/>
                    <a:cs typeface="Futura Condensed"/>
                  </a:rPr>
                  <a:t>学习者将如何与他人分享作品？</a:t>
                </a:r>
                <a:endParaRPr lang="en-US" sz="1200" spc="-10" dirty="0">
                  <a:latin typeface="Futura Condensed"/>
                  <a:cs typeface="Futura Condensed"/>
                </a:endParaRPr>
              </a:p>
              <a:p>
                <a:pPr marL="171450" indent="-171450" algn="just">
                  <a:buFont typeface="Wingdings" panose="05000000000000000000" pitchFamily="2" charset="2"/>
                  <a:buChar char="q"/>
                </a:pPr>
                <a:endParaRPr lang="en-US" sz="1200" spc="-10" dirty="0" smtClean="0">
                  <a:latin typeface="Futura Condensed"/>
                  <a:cs typeface="Futura Condensed"/>
                </a:endParaRPr>
              </a:p>
              <a:p>
                <a:pPr marL="171450" indent="-171450" algn="just">
                  <a:buFont typeface="Wingdings" panose="05000000000000000000" pitchFamily="2" charset="2"/>
                  <a:buChar char="q"/>
                </a:pPr>
                <a:endParaRPr lang="en-US" sz="1200" spc="-10" dirty="0">
                  <a:latin typeface="Futura Condensed"/>
                  <a:cs typeface="Futura Condensed"/>
                </a:endParaRPr>
              </a:p>
              <a:p>
                <a:pPr marL="171450" indent="-171450" algn="just">
                  <a:buFont typeface="Wingdings" panose="05000000000000000000" pitchFamily="2" charset="2"/>
                  <a:buChar char="q"/>
                </a:pPr>
                <a:endParaRPr lang="en-US" sz="1200" spc="-10" dirty="0" smtClean="0">
                  <a:latin typeface="Futura Condensed"/>
                  <a:cs typeface="Futura Condensed"/>
                </a:endParaRPr>
              </a:p>
              <a:p>
                <a:pPr marL="171450" indent="-171450" algn="just">
                  <a:buFont typeface="Wingdings" panose="05000000000000000000" pitchFamily="2" charset="2"/>
                  <a:buChar char="q"/>
                </a:pPr>
                <a:endParaRPr lang="en-US" sz="1200" spc="-10" dirty="0" smtClean="0">
                  <a:latin typeface="Futura Condensed"/>
                  <a:cs typeface="Futura Condensed"/>
                </a:endParaRPr>
              </a:p>
              <a:p>
                <a:pPr algn="just"/>
                <a:endParaRPr lang="en-US" sz="1200" spc="-1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endParaRPr lang="en-US" sz="6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spc="-10" dirty="0">
                    <a:latin typeface="Futura Condensed"/>
                    <a:cs typeface="Futura Condensed"/>
                  </a:rPr>
                  <a:t>学习者将如何分反思他们的设计？</a:t>
                </a:r>
                <a:endParaRPr lang="en-US" sz="1200" spc="-1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endParaRPr lang="en-US" sz="1200" i="1" dirty="0" smtClean="0">
                  <a:latin typeface="Futura Condensed"/>
                  <a:cs typeface="Futura Condensed"/>
                </a:endParaRPr>
              </a:p>
              <a:p>
                <a:endParaRPr lang="en-US" sz="1200" i="1" dirty="0" smtClean="0">
                  <a:latin typeface="Futura Condensed"/>
                  <a:cs typeface="Futura Condensed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422410" y="2830659"/>
                <a:ext cx="3307404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/>
                  <a:t>活动描述</a:t>
                </a:r>
                <a:endParaRPr lang="en-US" altLang="zh-CN" sz="1600" dirty="0">
                  <a:latin typeface="Futura Condensed"/>
                  <a:cs typeface="Futura Condensed"/>
                </a:endParaRPr>
              </a:p>
            </p:txBody>
          </p:sp>
          <p:cxnSp>
            <p:nvCxnSpPr>
              <p:cNvPr id="59" name="Straight Connector 58"/>
              <p:cNvCxnSpPr/>
              <p:nvPr/>
            </p:nvCxnSpPr>
            <p:spPr>
              <a:xfrm flipV="1">
                <a:off x="515544" y="3163625"/>
                <a:ext cx="3231204" cy="838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/>
            <p:cNvGrpSpPr/>
            <p:nvPr/>
          </p:nvGrpSpPr>
          <p:grpSpPr>
            <a:xfrm>
              <a:off x="4007796" y="2830659"/>
              <a:ext cx="3307404" cy="1328941"/>
              <a:chOff x="4007796" y="2830659"/>
              <a:chExt cx="3307404" cy="1328941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4104914" y="3328603"/>
                <a:ext cx="3117152" cy="830997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q"/>
                </a:pPr>
                <a:endParaRPr lang="en-US" sz="1200" i="1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en-US" sz="1200" i="1" dirty="0" smtClean="0">
                    <a:latin typeface="Futura Condensed"/>
                    <a:cs typeface="Futura Condensed"/>
                  </a:rPr>
                  <a:t>   </a:t>
                </a:r>
                <a:endParaRPr lang="en-US" sz="1200" i="1" dirty="0" smtClean="0">
                  <a:latin typeface="Futura Condensed"/>
                  <a:cs typeface="Futura Condensed"/>
                </a:endParaRPr>
              </a:p>
              <a:p>
                <a:endParaRPr lang="en-US" sz="1200" i="1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en-US" sz="1200" i="1" dirty="0" smtClean="0">
                    <a:latin typeface="Futura Condensed"/>
                    <a:cs typeface="Futura Condensed"/>
                  </a:rPr>
                  <a:t> </a:t>
                </a:r>
                <a:endParaRPr lang="en-US" sz="1200" i="1" dirty="0" smtClean="0">
                  <a:latin typeface="Futura Condensed"/>
                  <a:cs typeface="Futura Condensed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4007796" y="2830659"/>
                <a:ext cx="33074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/>
                  <a:t>可用资源</a:t>
                </a:r>
                <a:endParaRPr lang="en-US" altLang="zh-CN" sz="1600" dirty="0">
                  <a:latin typeface="Futura Condensed"/>
                  <a:cs typeface="Futura Condensed"/>
                </a:endParaRPr>
              </a:p>
            </p:txBody>
          </p:sp>
          <p:cxnSp>
            <p:nvCxnSpPr>
              <p:cNvPr id="63" name="Straight Connector 62"/>
              <p:cNvCxnSpPr/>
              <p:nvPr/>
            </p:nvCxnSpPr>
            <p:spPr>
              <a:xfrm flipV="1">
                <a:off x="4104914" y="3163625"/>
                <a:ext cx="3117152" cy="8523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/>
            <p:cNvGrpSpPr/>
            <p:nvPr/>
          </p:nvGrpSpPr>
          <p:grpSpPr>
            <a:xfrm>
              <a:off x="4007796" y="4219158"/>
              <a:ext cx="3307404" cy="1696156"/>
              <a:chOff x="3992282" y="2866644"/>
              <a:chExt cx="3307404" cy="1696156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4089400" y="3362471"/>
                <a:ext cx="3117152" cy="1200329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Lucida Grande" panose="020B0600040502020204"/>
                  <a:buChar char="+"/>
                </a:pPr>
                <a:endParaRPr lang="en-US" sz="1200" i="1" dirty="0" smtClean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 panose="020B0600040502020204"/>
                  <a:buChar char="+"/>
                </a:pPr>
                <a:r>
                  <a:rPr lang="en-US" sz="1200" i="1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endParaRPr lang="en-US" sz="1200" i="1" dirty="0" smtClean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 panose="020B0600040502020204"/>
                  <a:buChar char="+"/>
                </a:pPr>
                <a:endParaRPr lang="en-US" sz="1200" i="1" dirty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 panose="020B0600040502020204"/>
                  <a:buChar char="+"/>
                </a:pPr>
                <a:r>
                  <a:rPr lang="en-US" sz="1200" i="1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endParaRPr lang="en-US" sz="1200" i="1" dirty="0" smtClean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 panose="020B0600040502020204"/>
                  <a:buChar char="+"/>
                </a:pPr>
                <a:endParaRPr lang="en-US" sz="1200" i="1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 panose="020B0600040502020204"/>
                  <a:buChar char="+"/>
                </a:pPr>
                <a:r>
                  <a:rPr lang="en-US" sz="1200" i="1" dirty="0" smtClean="0">
                    <a:latin typeface="Futura Condensed"/>
                    <a:cs typeface="Futura Condensed"/>
                  </a:rPr>
                  <a:t> </a:t>
                </a:r>
                <a:endParaRPr lang="en-US" sz="1200" i="1" dirty="0" smtClean="0">
                  <a:latin typeface="Futura Condensed"/>
                  <a:cs typeface="Futura Condensed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3992282" y="2866644"/>
                <a:ext cx="3307404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/>
                  <a:t>反思提示</a:t>
                </a:r>
                <a:endParaRPr lang="en-US" altLang="zh-CN" sz="1600" dirty="0">
                  <a:latin typeface="Futura Condensed"/>
                  <a:cs typeface="Futura Condensed"/>
                </a:endParaRPr>
              </a:p>
            </p:txBody>
          </p:sp>
          <p:cxnSp>
            <p:nvCxnSpPr>
              <p:cNvPr id="67" name="Straight Connector 66"/>
              <p:cNvCxnSpPr/>
              <p:nvPr/>
            </p:nvCxnSpPr>
            <p:spPr>
              <a:xfrm flipV="1">
                <a:off x="4089400" y="3197493"/>
                <a:ext cx="3117152" cy="8523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4007796" y="5977962"/>
              <a:ext cx="3307404" cy="1326824"/>
              <a:chOff x="3992282" y="2934380"/>
              <a:chExt cx="3307404" cy="1326824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4089400" y="3430207"/>
                <a:ext cx="3117152" cy="830997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Lucida Grande" panose="020B0600040502020204"/>
                  <a:buChar char="+"/>
                </a:pPr>
                <a:endParaRPr lang="en-US" sz="1200" i="1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 panose="020B0600040502020204"/>
                  <a:buChar char="+"/>
                </a:pPr>
                <a:r>
                  <a:rPr lang="en-US" sz="1200" i="1" dirty="0">
                    <a:latin typeface="Futura Condensed"/>
                    <a:cs typeface="Futura Condensed"/>
                  </a:rPr>
                  <a:t> </a:t>
                </a:r>
                <a:r>
                  <a:rPr lang="en-US" sz="1200" i="1" dirty="0" smtClean="0">
                    <a:latin typeface="Futura Condensed"/>
                    <a:cs typeface="Futura Condensed"/>
                  </a:rPr>
                  <a:t> </a:t>
                </a:r>
                <a:endParaRPr lang="en-US" sz="1200" i="1" dirty="0" smtClean="0">
                  <a:latin typeface="Futura Condensed"/>
                  <a:cs typeface="Futura Condensed"/>
                </a:endParaRPr>
              </a:p>
              <a:p>
                <a:r>
                  <a:rPr lang="en-US" sz="1200" i="1" dirty="0" smtClean="0">
                    <a:latin typeface="Futura Condensed"/>
                    <a:cs typeface="Futura Condensed"/>
                  </a:rPr>
                  <a:t> </a:t>
                </a:r>
                <a:endParaRPr lang="en-US" sz="1200" i="1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 panose="020B0600040502020204"/>
                  <a:buChar char="+"/>
                </a:pPr>
                <a:r>
                  <a:rPr lang="en-US" sz="1200" i="1" dirty="0" smtClean="0">
                    <a:latin typeface="Futura Condensed"/>
                    <a:cs typeface="Futura Condensed"/>
                  </a:rPr>
                  <a:t>  </a:t>
                </a:r>
                <a:endParaRPr lang="en-US" sz="1200" i="1" dirty="0" smtClean="0">
                  <a:latin typeface="Futura Condensed"/>
                  <a:cs typeface="Futura Condensed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3992282" y="2934380"/>
                <a:ext cx="33074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/>
                  <a:t>回顾学生作品</a:t>
                </a:r>
                <a:endParaRPr lang="en-US" altLang="zh-CN" sz="1600" dirty="0">
                  <a:latin typeface="Futura Condensed"/>
                  <a:cs typeface="Futura Condensed"/>
                </a:endParaRPr>
              </a:p>
            </p:txBody>
          </p:sp>
          <p:cxnSp>
            <p:nvCxnSpPr>
              <p:cNvPr id="71" name="Straight Connector 70"/>
              <p:cNvCxnSpPr/>
              <p:nvPr/>
            </p:nvCxnSpPr>
            <p:spPr>
              <a:xfrm flipV="1">
                <a:off x="4089400" y="3265229"/>
                <a:ext cx="3117152" cy="8523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/>
            <p:cNvSpPr txBox="1"/>
            <p:nvPr/>
          </p:nvSpPr>
          <p:spPr>
            <a:xfrm>
              <a:off x="551129" y="3327970"/>
              <a:ext cx="14157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D9D9D9"/>
                  </a:solidFill>
                  <a:latin typeface="Futura Condensed"/>
                  <a:cs typeface="Futura Condensed"/>
                </a:rPr>
                <a:t>（项目指示说明）</a:t>
              </a:r>
              <a:endParaRPr lang="en-US" sz="1200" dirty="0">
                <a:solidFill>
                  <a:srgbClr val="D9D9D9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104914" y="3328603"/>
              <a:ext cx="2801620" cy="275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D9D9D9"/>
                  </a:solidFill>
                  <a:latin typeface="Futura Condensed"/>
                  <a:cs typeface="Futura Condensed"/>
                </a:rPr>
                <a:t>（两种项目</a:t>
              </a:r>
              <a:r>
                <a:rPr lang="zh-CN" altLang="en-US" sz="1200" dirty="0">
                  <a:solidFill>
                    <a:srgbClr val="D9D9D9"/>
                  </a:solidFill>
                  <a:latin typeface="Futura Condensed"/>
                  <a:cs typeface="Futura Condensed"/>
                </a:rPr>
                <a:t>资源 </a:t>
              </a:r>
              <a:r>
                <a:rPr lang="en-US" altLang="zh-CN" sz="1200" dirty="0">
                  <a:solidFill>
                    <a:srgbClr val="D9D9D9"/>
                  </a:solidFill>
                  <a:latin typeface="Futura Condensed"/>
                  <a:cs typeface="Futura Condensed"/>
                </a:rPr>
                <a:t>– </a:t>
              </a:r>
              <a:r>
                <a:rPr lang="zh-CN" altLang="en-US" sz="1200" dirty="0">
                  <a:solidFill>
                    <a:srgbClr val="D9D9D9"/>
                  </a:solidFill>
                  <a:latin typeface="Futura Condensed"/>
                  <a:cs typeface="Futura Condensed"/>
                </a:rPr>
                <a:t>工作室、讲义等等）</a:t>
              </a:r>
              <a:endParaRPr lang="en-US" sz="1200" dirty="0">
                <a:solidFill>
                  <a:srgbClr val="D9D9D9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104914" y="4719810"/>
              <a:ext cx="1233170" cy="275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D9D9D9"/>
                  </a:solidFill>
                  <a:latin typeface="Futura Condensed"/>
                  <a:cs typeface="Futura Condensed"/>
                </a:rPr>
                <a:t>(3 </a:t>
              </a:r>
              <a:r>
                <a:rPr lang="zh-CN" altLang="en-US" sz="1200" dirty="0" smtClean="0">
                  <a:solidFill>
                    <a:srgbClr val="D9D9D9"/>
                  </a:solidFill>
                  <a:latin typeface="Futura Condensed"/>
                  <a:cs typeface="Futura Condensed"/>
                </a:rPr>
                <a:t>个反思问题</a:t>
              </a:r>
              <a:r>
                <a:rPr lang="en-US" sz="1200" dirty="0" smtClean="0">
                  <a:solidFill>
                    <a:srgbClr val="D9D9D9"/>
                  </a:solidFill>
                  <a:latin typeface="Futura Condensed"/>
                  <a:cs typeface="Futura Condensed"/>
                </a:rPr>
                <a:t>)</a:t>
              </a:r>
              <a:endParaRPr lang="en-US" sz="1200" dirty="0">
                <a:solidFill>
                  <a:srgbClr val="D9D9D9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104914" y="6473789"/>
              <a:ext cx="2757170" cy="275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D9D9D9"/>
                  </a:solidFill>
                  <a:latin typeface="Futura Condensed"/>
                  <a:cs typeface="Futura Condensed"/>
                </a:rPr>
                <a:t>(</a:t>
              </a:r>
              <a:r>
                <a:rPr lang="zh-CN" altLang="en-US" sz="1200" dirty="0">
                  <a:solidFill>
                    <a:srgbClr val="D9D9D9"/>
                  </a:solidFill>
                  <a:latin typeface="Futura Condensed"/>
                  <a:cs typeface="Futura Condensed"/>
                </a:rPr>
                <a:t>检查学习者是否完成活动的两个办法</a:t>
              </a:r>
              <a:r>
                <a:rPr lang="en-US" sz="1200" dirty="0">
                  <a:solidFill>
                    <a:srgbClr val="D9D9D9"/>
                  </a:solidFill>
                  <a:latin typeface="Futura Condensed"/>
                  <a:cs typeface="Futura Condensed"/>
                </a:rPr>
                <a:t>)</a:t>
              </a:r>
              <a:endParaRPr lang="en-US" sz="1200" dirty="0">
                <a:solidFill>
                  <a:srgbClr val="D9D9D9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66069" y="713993"/>
            <a:ext cx="5913647" cy="1495924"/>
            <a:chOff x="457995" y="718227"/>
            <a:chExt cx="5913647" cy="1495924"/>
          </a:xfrm>
        </p:grpSpPr>
        <p:sp>
          <p:nvSpPr>
            <p:cNvPr id="44" name="TextBox 43"/>
            <p:cNvSpPr txBox="1"/>
            <p:nvPr/>
          </p:nvSpPr>
          <p:spPr>
            <a:xfrm>
              <a:off x="3371794" y="795405"/>
              <a:ext cx="2999848" cy="12604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目标：</a:t>
              </a:r>
              <a:endParaRPr lang="zh-CN" altLang="en-US" sz="1400" dirty="0"/>
            </a:p>
            <a:p>
              <a:r>
                <a:rPr lang="zh-CN" altLang="en-US" sz="1400" dirty="0"/>
                <a:t>完成这个活动后，学生们将：</a:t>
              </a:r>
              <a:endParaRPr lang="zh-CN" altLang="en-US" sz="1400" dirty="0"/>
            </a:p>
            <a:p>
              <a:pPr marL="171450" indent="-171450">
                <a:buFont typeface="Lucida Grande" panose="020B0600040502020204"/>
                <a:buChar char="+"/>
              </a:pPr>
              <a:r>
                <a:rPr lang="en-US" sz="1200" i="1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 </a:t>
              </a:r>
              <a:endParaRPr lang="en-US" sz="1200" i="1" dirty="0" smtClean="0">
                <a:solidFill>
                  <a:srgbClr val="000000"/>
                </a:solidFill>
                <a:latin typeface="Futura Condensed"/>
                <a:cs typeface="Futura Condensed"/>
              </a:endParaRPr>
            </a:p>
            <a:p>
              <a:pPr marL="171450" indent="-171450">
                <a:buFont typeface="Lucida Grande" panose="020B0600040502020204"/>
                <a:buChar char="+"/>
              </a:pPr>
              <a:endParaRPr lang="en-US" sz="1200" i="1" dirty="0" smtClean="0">
                <a:solidFill>
                  <a:srgbClr val="000000"/>
                </a:solidFill>
                <a:latin typeface="Futura Condensed"/>
                <a:cs typeface="Futura Condensed"/>
              </a:endParaRPr>
            </a:p>
            <a:p>
              <a:pPr marL="171450" indent="-171450">
                <a:buFont typeface="Lucida Grande" panose="020B0600040502020204"/>
                <a:buChar char="+"/>
              </a:pPr>
              <a:r>
                <a:rPr lang="en-US" sz="1200" i="1" dirty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i="1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endParaRPr lang="en-US" sz="1200" i="1" dirty="0" smtClean="0">
                <a:solidFill>
                  <a:srgbClr val="000000"/>
                </a:solidFill>
                <a:latin typeface="Futura Condensed"/>
                <a:cs typeface="Futura Condensed"/>
              </a:endParaRPr>
            </a:p>
            <a:p>
              <a:endParaRPr lang="en-US" sz="1200" i="1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57995" y="718227"/>
              <a:ext cx="28159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D9D9D9"/>
                  </a:solidFill>
                  <a:latin typeface="Futura Condensed"/>
                  <a:cs typeface="Futura Condensed"/>
                </a:rPr>
                <a:t>(</a:t>
              </a:r>
              <a:r>
                <a:rPr lang="zh-CN" altLang="en-US" sz="1200" dirty="0" smtClean="0">
                  <a:solidFill>
                    <a:srgbClr val="D9D9D9"/>
                  </a:solidFill>
                  <a:latin typeface="Futura Condensed"/>
                  <a:cs typeface="Futura Condensed"/>
                </a:rPr>
                <a:t>标题</a:t>
              </a:r>
              <a:r>
                <a:rPr lang="en-US" sz="1200" dirty="0" smtClean="0">
                  <a:solidFill>
                    <a:srgbClr val="D9D9D9"/>
                  </a:solidFill>
                  <a:latin typeface="Futura Condensed"/>
                  <a:cs typeface="Futura Condensed"/>
                </a:rPr>
                <a:t>)</a:t>
              </a:r>
              <a:endParaRPr lang="en-US" sz="1200" dirty="0" smtClean="0">
                <a:solidFill>
                  <a:srgbClr val="D9D9D9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685092" y="1696252"/>
              <a:ext cx="1092200" cy="517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000" dirty="0" smtClean="0">
                  <a:latin typeface="Futura Condensed"/>
                  <a:cs typeface="Futura Condensed"/>
                </a:rPr>
                <a:t>建议时间 </a:t>
              </a:r>
              <a:endParaRPr lang="en-US" altLang="zh-CN" sz="1000" dirty="0" smtClean="0">
                <a:latin typeface="Futura Condensed"/>
                <a:cs typeface="Futura Condensed"/>
              </a:endParaRPr>
            </a:p>
            <a:p>
              <a:pPr algn="l">
                <a:lnSpc>
                  <a:spcPct val="150000"/>
                </a:lnSpc>
              </a:pPr>
              <a:r>
                <a:rPr lang="en-US" sz="1000" dirty="0" smtClean="0">
                  <a:latin typeface="Futura Condensed"/>
                  <a:cs typeface="Futura Condensed"/>
                </a:rPr>
                <a:t>__–__ </a:t>
              </a:r>
              <a:r>
                <a:rPr lang="zh-CN" altLang="en-US" sz="1000" dirty="0" smtClean="0">
                  <a:latin typeface="Futura Condensed"/>
                  <a:cs typeface="Futura Condensed"/>
                </a:rPr>
                <a:t>分钟</a:t>
              </a:r>
              <a:endParaRPr lang="en-US" sz="1000" dirty="0" smtClean="0">
                <a:latin typeface="Futura Condensed"/>
                <a:cs typeface="Futura Condensed"/>
              </a:endParaRPr>
            </a:p>
          </p:txBody>
        </p:sp>
        <p:pic>
          <p:nvPicPr>
            <p:cNvPr id="55" name="Picture 54" descr="30min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3644" y="1754398"/>
              <a:ext cx="329184" cy="329184"/>
            </a:xfrm>
            <a:prstGeom prst="rect">
              <a:avLst/>
            </a:prstGeom>
          </p:spPr>
        </p:pic>
      </p:grpSp>
      <p:grpSp>
        <p:nvGrpSpPr>
          <p:cNvPr id="81" name="Group 80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82" name="TextBox 81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备注说明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1" name="Straight Connector 90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Futura Condensed"/>
                  <a:cs typeface="Futura Condensed"/>
                </a:rPr>
                <a:t>我的笔记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93" name="Straight Connector 92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95" name="TextBox 94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97" name="Straight Connector 96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8" name="TextBox 127"/>
          <p:cNvSpPr txBox="1"/>
          <p:nvPr/>
        </p:nvSpPr>
        <p:spPr>
          <a:xfrm>
            <a:off x="6037416" y="790521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D9D9D9"/>
                </a:solidFill>
                <a:latin typeface="Futura Condensed"/>
                <a:cs typeface="Futura Condensed"/>
              </a:rPr>
              <a:t>(2</a:t>
            </a:r>
            <a:r>
              <a:rPr lang="zh-CN" altLang="en-US" sz="1200" dirty="0" smtClean="0">
                <a:solidFill>
                  <a:srgbClr val="D9D9D9"/>
                </a:solidFill>
                <a:latin typeface="Futura Condensed"/>
                <a:cs typeface="Futura Condensed"/>
              </a:rPr>
              <a:t>个学习目标</a:t>
            </a:r>
            <a:r>
              <a:rPr lang="en-US" sz="1200" dirty="0" smtClean="0">
                <a:solidFill>
                  <a:srgbClr val="D9D9D9"/>
                </a:solidFill>
                <a:latin typeface="Futura Condensed"/>
                <a:cs typeface="Futura Condensed"/>
              </a:rPr>
              <a:t>)</a:t>
            </a:r>
            <a:endParaRPr lang="en-US" sz="1200" dirty="0">
              <a:solidFill>
                <a:srgbClr val="D9D9D9"/>
              </a:solidFill>
              <a:latin typeface="Futura Condensed"/>
              <a:cs typeface="Futura Condensed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551130" y="0"/>
            <a:ext cx="493776" cy="2791968"/>
            <a:chOff x="551130" y="0"/>
            <a:chExt cx="493776" cy="2791968"/>
          </a:xfrm>
        </p:grpSpPr>
        <p:pic>
          <p:nvPicPr>
            <p:cNvPr id="87" name="Picture 86" descr="Unit5activity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88" name="TextBox 87"/>
            <p:cNvSpPr txBox="1"/>
            <p:nvPr/>
          </p:nvSpPr>
          <p:spPr>
            <a:xfrm rot="5400000">
              <a:off x="-260128" y="1150934"/>
              <a:ext cx="2110950" cy="4603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活动设计</a:t>
              </a:r>
              <a:endParaRPr lang="en-US" altLang="zh-CN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Box 86"/>
          <p:cNvSpPr txBox="1"/>
          <p:nvPr/>
        </p:nvSpPr>
        <p:spPr>
          <a:xfrm>
            <a:off x="444691" y="3857808"/>
            <a:ext cx="2953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从这里开始</a:t>
            </a:r>
            <a:endParaRPr lang="en-US" altLang="zh-CN" sz="1600" dirty="0">
              <a:latin typeface="Futura Condensed"/>
              <a:cs typeface="Futura Condensed"/>
            </a:endParaRPr>
          </a:p>
        </p:txBody>
      </p:sp>
      <p:cxnSp>
        <p:nvCxnSpPr>
          <p:cNvPr id="88" name="Straight Connector 87"/>
          <p:cNvCxnSpPr/>
          <p:nvPr/>
        </p:nvCxnSpPr>
        <p:spPr>
          <a:xfrm flipV="1">
            <a:off x="535219" y="4194252"/>
            <a:ext cx="2717679" cy="2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45569" y="4381900"/>
            <a:ext cx="2676772" cy="3448685"/>
          </a:xfrm>
          <a:prstGeom prst="rect">
            <a:avLst/>
          </a:prstGeom>
          <a:noFill/>
          <a:ln w="6350" cmpd="sng">
            <a:solidFill>
              <a:srgbClr val="D9D9D9"/>
            </a:solidFill>
            <a:prstDash val="dash"/>
          </a:ln>
        </p:spPr>
        <p:txBody>
          <a:bodyPr wrap="square" rtlCol="0">
            <a:spAutoFit/>
          </a:bodyPr>
          <a:lstStyle/>
          <a:p>
            <a:pPr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1200" dirty="0" smtClean="0">
                <a:solidFill>
                  <a:srgbClr val="D9D9D9"/>
                </a:solidFill>
                <a:latin typeface="Futura Condensed"/>
                <a:cs typeface="Futura Condensed"/>
                <a:sym typeface="+mn-ea"/>
              </a:rPr>
              <a:t>（项目指示说明）</a:t>
            </a:r>
            <a:r>
              <a:rPr lang="en-US" altLang="en-US" sz="1200" dirty="0" smtClean="0">
                <a:solidFill>
                  <a:srgbClr val="D9D9D9"/>
                </a:solidFill>
                <a:latin typeface="Futura Condensed"/>
                <a:cs typeface="Futura Condensed"/>
                <a:sym typeface="+mn-ea"/>
              </a:rPr>
              <a:t> </a:t>
            </a:r>
            <a:endParaRPr lang="zh-CN" altLang="en-US" sz="1200" dirty="0" smtClean="0">
              <a:solidFill>
                <a:srgbClr val="D9D9D9"/>
              </a:solidFill>
              <a:latin typeface="Futura Condensed"/>
              <a:cs typeface="Futura Condensed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latin typeface="Futura Condensed"/>
                <a:cs typeface="Futura Condensed"/>
                <a:sym typeface="+mn-ea"/>
              </a:rPr>
              <a:t> </a:t>
            </a:r>
            <a:endParaRPr lang="en-US" altLang="en-US" sz="1200" dirty="0" smtClean="0">
              <a:solidFill>
                <a:srgbClr val="D9D9D9"/>
              </a:solidFill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 smtClean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r>
              <a:rPr lang="en-US" sz="1200" dirty="0">
                <a:latin typeface="Futura Condensed"/>
                <a:cs typeface="Futura Condensed"/>
              </a:rPr>
              <a:t> </a:t>
            </a:r>
            <a:endParaRPr lang="en-US" sz="1200" dirty="0" smtClean="0">
              <a:latin typeface="Futura Condensed"/>
              <a:cs typeface="Futura Condensed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latin typeface="Futura Condensed"/>
                <a:cs typeface="Futura Condensed"/>
              </a:rPr>
              <a:t> </a:t>
            </a:r>
            <a:endParaRPr lang="en-US" sz="1200" dirty="0" smtClean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 smtClean="0">
              <a:latin typeface="Futura Condensed"/>
              <a:cs typeface="Futura Condensed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latin typeface="Futura Condensed"/>
                <a:cs typeface="Futura Condensed"/>
              </a:rPr>
              <a:t> </a:t>
            </a:r>
            <a:endParaRPr lang="en-US" sz="1200" dirty="0" smtClean="0">
              <a:latin typeface="Futura Condensed"/>
              <a:cs typeface="Futura Condensed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q"/>
            </a:pPr>
            <a:endParaRPr lang="en-US" sz="1200" dirty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 smtClean="0">
              <a:latin typeface="Futura Condensed"/>
              <a:cs typeface="Futura Condensed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latin typeface="Futura Condensed"/>
                <a:cs typeface="Futura Condensed"/>
              </a:rPr>
              <a:t> </a:t>
            </a:r>
            <a:endParaRPr lang="en-US" sz="1200" dirty="0" smtClean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 smtClean="0">
              <a:latin typeface="Futura Condensed"/>
              <a:cs typeface="Futura Condensed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0922" y="8597365"/>
            <a:ext cx="3981791" cy="101566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endParaRPr lang="en-US" sz="1200" dirty="0" smtClean="0">
              <a:latin typeface="Futura Condensed"/>
              <a:cs typeface="Futura Condensed"/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en-US" sz="1200" dirty="0">
              <a:latin typeface="Futura Condensed"/>
              <a:cs typeface="Futura Condensed"/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endParaRPr lang="en-US" sz="1200" dirty="0" smtClean="0">
              <a:latin typeface="Futura Condensed"/>
              <a:cs typeface="Futura Condensed"/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en-US" sz="1200" dirty="0">
              <a:latin typeface="Futura Condensed"/>
              <a:cs typeface="Futura Condensed"/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endParaRPr lang="en-US" sz="1200" dirty="0" smtClean="0"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0" y="7871074"/>
            <a:ext cx="7772400" cy="532604"/>
            <a:chOff x="0" y="7871074"/>
            <a:chExt cx="7772400" cy="532604"/>
          </a:xfrm>
        </p:grpSpPr>
        <p:sp>
          <p:nvSpPr>
            <p:cNvPr id="33" name="Rectangle 32"/>
            <p:cNvSpPr/>
            <p:nvPr/>
          </p:nvSpPr>
          <p:spPr>
            <a:xfrm>
              <a:off x="0" y="7871074"/>
              <a:ext cx="7772400" cy="410457"/>
            </a:xfrm>
            <a:prstGeom prst="rect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Diamond 33"/>
            <p:cNvSpPr/>
            <p:nvPr/>
          </p:nvSpPr>
          <p:spPr>
            <a:xfrm>
              <a:off x="2103949" y="8077594"/>
              <a:ext cx="381000" cy="326084"/>
            </a:xfrm>
            <a:prstGeom prst="diamond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Diamond 34"/>
            <p:cNvSpPr/>
            <p:nvPr/>
          </p:nvSpPr>
          <p:spPr>
            <a:xfrm>
              <a:off x="5990149" y="8066025"/>
              <a:ext cx="381000" cy="326084"/>
            </a:xfrm>
            <a:prstGeom prst="diamond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0" y="7879206"/>
              <a:ext cx="45888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试一试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588898" y="7884633"/>
              <a:ext cx="3183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完成了？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845083" y="8597365"/>
            <a:ext cx="2639449" cy="101566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 panose="020B0600040502020204"/>
              <a:buChar char="+"/>
            </a:pPr>
            <a:r>
              <a:rPr lang="en-US" sz="1200" kern="1100" spc="-20" dirty="0">
                <a:latin typeface="Futura Condensed"/>
                <a:cs typeface="Futura Condensed"/>
              </a:rPr>
              <a:t> </a:t>
            </a:r>
            <a:endParaRPr lang="en-US" sz="1200" kern="1100" spc="-2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 panose="020B0600040502020204"/>
              <a:buChar char="+"/>
            </a:pPr>
            <a:endParaRPr lang="en-US" sz="1200" kern="1100" spc="-2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 panose="020B0600040502020204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endParaRPr lang="en-US" sz="1200" kern="1100" spc="-20" dirty="0" smtClean="0">
              <a:latin typeface="Futura Condensed"/>
              <a:cs typeface="Futura Condensed"/>
            </a:endParaRPr>
          </a:p>
          <a:p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endParaRPr lang="en-US" sz="1200" kern="1100" spc="-20" dirty="0">
              <a:latin typeface="Futura Condensed"/>
              <a:cs typeface="Futura Condensed"/>
            </a:endParaRPr>
          </a:p>
          <a:p>
            <a:pPr marL="171450" indent="-171450">
              <a:buFont typeface="Lucida Grande" panose="020B0600040502020204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4588898" y="8355163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501407" y="468370"/>
            <a:ext cx="2815942" cy="3016892"/>
            <a:chOff x="529794" y="468370"/>
            <a:chExt cx="2815942" cy="3016892"/>
          </a:xfrm>
        </p:grpSpPr>
        <p:sp>
          <p:nvSpPr>
            <p:cNvPr id="28" name="TextBox 27"/>
            <p:cNvSpPr txBox="1"/>
            <p:nvPr/>
          </p:nvSpPr>
          <p:spPr>
            <a:xfrm>
              <a:off x="529794" y="468370"/>
              <a:ext cx="281594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D9D9D9"/>
                  </a:solidFill>
                  <a:latin typeface="Futura Condensed"/>
                  <a:cs typeface="Futura Condensed"/>
                </a:rPr>
                <a:t>(</a:t>
              </a:r>
              <a:r>
                <a:rPr lang="zh-CN" altLang="en-US" sz="1200" dirty="0" smtClean="0">
                  <a:solidFill>
                    <a:srgbClr val="D9D9D9"/>
                  </a:solidFill>
                  <a:latin typeface="Futura Condensed"/>
                  <a:cs typeface="Futura Condensed"/>
                </a:rPr>
                <a:t>标题</a:t>
              </a:r>
              <a:r>
                <a:rPr lang="en-US" sz="1200" dirty="0" smtClean="0">
                  <a:solidFill>
                    <a:srgbClr val="D9D9D9"/>
                  </a:solidFill>
                  <a:latin typeface="Futura Condensed"/>
                  <a:cs typeface="Futura Condensed"/>
                </a:rPr>
                <a:t>) </a:t>
              </a:r>
              <a:endParaRPr lang="en-US" sz="1200" dirty="0" smtClean="0">
                <a:solidFill>
                  <a:srgbClr val="D9D9D9"/>
                </a:solidFill>
                <a:latin typeface="Futura Condensed"/>
                <a:cs typeface="Futura Condensed"/>
              </a:endParaRP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572528" y="1394971"/>
              <a:ext cx="2160555" cy="2090291"/>
              <a:chOff x="536943" y="1394971"/>
              <a:chExt cx="2160555" cy="2090291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538370" y="1394971"/>
                <a:ext cx="2159128" cy="738664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tIns="91440" bIns="91440" rtlCol="0" anchor="ctr" anchorCtr="0">
                <a:spAutoFit/>
              </a:bodyPr>
              <a:lstStyle/>
              <a:p>
                <a:pPr algn="just"/>
                <a:endParaRPr lang="en-US" sz="1200" dirty="0" smtClean="0">
                  <a:solidFill>
                    <a:srgbClr val="D9D9D9"/>
                  </a:solidFill>
                  <a:latin typeface="Futura Condensed"/>
                  <a:cs typeface="Futura Condensed"/>
                </a:endParaRPr>
              </a:p>
              <a:p>
                <a:pPr algn="just"/>
                <a:endParaRPr lang="en-US" sz="1200" dirty="0" smtClean="0">
                  <a:solidFill>
                    <a:srgbClr val="D9D9D9"/>
                  </a:solidFill>
                  <a:latin typeface="Futura Condensed"/>
                  <a:cs typeface="Futura Condensed"/>
                </a:endParaRPr>
              </a:p>
              <a:p>
                <a:pPr algn="just"/>
                <a:endParaRPr lang="en-US" sz="1200" dirty="0">
                  <a:solidFill>
                    <a:srgbClr val="D9D9D9"/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536943" y="2261850"/>
                <a:ext cx="2160555" cy="1223412"/>
              </a:xfrm>
              <a:prstGeom prst="rect">
                <a:avLst/>
              </a:prstGeom>
              <a:noFill/>
              <a:ln>
                <a:solidFill>
                  <a:srgbClr val="D9D9D9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:endParaRPr lang="en-US" sz="1050" dirty="0" smtClean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  <a:p>
                <a:pPr algn="just"/>
                <a:endParaRPr lang="en-US" sz="1050" dirty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  <a:p>
                <a:pPr algn="just"/>
                <a:endParaRPr lang="en-US" sz="1050" dirty="0" smtClean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  <a:p>
                <a:pPr algn="just"/>
                <a:endParaRPr lang="en-US" sz="1050" dirty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  <a:p>
                <a:pPr algn="just"/>
                <a:endParaRPr lang="en-US" sz="1050" dirty="0" smtClean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  <a:p>
                <a:pPr algn="just"/>
                <a:endParaRPr lang="en-US" sz="1050" dirty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  <a:p>
                <a:pPr algn="just"/>
                <a:endParaRPr lang="en-US" sz="1050" dirty="0" smtClean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pic>
        <p:nvPicPr>
          <p:cNvPr id="29" name="Picture 28" descr="Screen Shot 2014-06-12 at 2.01.25 PM.png"/>
          <p:cNvPicPr>
            <a:picLocks noChangeAspect="1"/>
          </p:cNvPicPr>
          <p:nvPr/>
        </p:nvPicPr>
        <p:blipFill rotWithShape="1">
          <a:blip r:embed="rId1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"/>
          <a:stretch>
            <a:fillRect/>
          </a:stretch>
        </p:blipFill>
        <p:spPr>
          <a:xfrm>
            <a:off x="3641724" y="755849"/>
            <a:ext cx="3634065" cy="272411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3641724" y="755849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D9D9D9"/>
                </a:solidFill>
                <a:latin typeface="Futura Condensed"/>
                <a:cs typeface="Futura Condensed"/>
              </a:rPr>
              <a:t>(</a:t>
            </a:r>
            <a:r>
              <a:rPr lang="zh-CN" altLang="en-US" sz="1200" dirty="0" smtClean="0">
                <a:solidFill>
                  <a:srgbClr val="D9D9D9"/>
                </a:solidFill>
                <a:latin typeface="Futura Condensed"/>
                <a:cs typeface="Futura Condensed"/>
              </a:rPr>
              <a:t>项目照片</a:t>
            </a:r>
            <a:r>
              <a:rPr lang="en-US" sz="1200" dirty="0" smtClean="0">
                <a:solidFill>
                  <a:srgbClr val="D9D9D9"/>
                </a:solidFill>
                <a:latin typeface="Futura Condensed"/>
                <a:cs typeface="Futura Condensed"/>
              </a:rPr>
              <a:t>)</a:t>
            </a:r>
            <a:endParaRPr lang="en-US" sz="1200" dirty="0">
              <a:solidFill>
                <a:srgbClr val="D9D9D9"/>
              </a:solidFill>
              <a:latin typeface="Futura Condensed"/>
              <a:cs typeface="Futura Condensed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50922" y="8355163"/>
            <a:ext cx="2960370" cy="330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Futura Condensed"/>
                <a:cs typeface="Futura Condensed"/>
              </a:rPr>
              <a:t>(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Futura Condensed"/>
                <a:cs typeface="Futura Condensed"/>
              </a:rPr>
              <a:t>如果进入死胡同时可以尝试的 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Futura Condensed"/>
                <a:cs typeface="Futura Condensed"/>
              </a:rPr>
              <a:t>3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Futura Condensed"/>
                <a:cs typeface="Futura Condensed"/>
              </a:rPr>
              <a:t>种方法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Futura Condensed"/>
                <a:cs typeface="Futura Condensed"/>
              </a:rPr>
              <a:t>)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Futura Condensed"/>
              <a:cs typeface="Futura Condensed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641723" y="4381900"/>
            <a:ext cx="3634065" cy="3444020"/>
          </a:xfrm>
          <a:prstGeom prst="rect">
            <a:avLst/>
          </a:prstGeom>
          <a:noFill/>
          <a:ln w="6350" cmpd="sng">
            <a:solidFill>
              <a:srgbClr val="D9D9D9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 smtClean="0">
                <a:solidFill>
                  <a:srgbClr val="D9D9D9"/>
                </a:solidFill>
                <a:latin typeface="Futura Condensed"/>
                <a:cs typeface="Futura Condensed"/>
              </a:rPr>
              <a:t>(</a:t>
            </a:r>
            <a:r>
              <a:rPr lang="zh-CN" altLang="en-US" sz="1200" dirty="0" smtClean="0">
                <a:solidFill>
                  <a:srgbClr val="D9D9D9"/>
                </a:solidFill>
                <a:latin typeface="Futura Condensed"/>
                <a:cs typeface="Futura Condensed"/>
              </a:rPr>
              <a:t>详细的项目指示说明</a:t>
            </a:r>
            <a:r>
              <a:rPr lang="en-US" sz="1200" dirty="0" smtClean="0">
                <a:solidFill>
                  <a:srgbClr val="D9D9D9"/>
                </a:solidFill>
                <a:latin typeface="Futura Condensed"/>
                <a:cs typeface="Futura Condensed"/>
              </a:rPr>
              <a:t>)</a:t>
            </a:r>
            <a:endParaRPr lang="en-US" sz="1200" dirty="0" smtClean="0">
              <a:solidFill>
                <a:srgbClr val="D9D9D9"/>
              </a:solidFill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 smtClean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 smtClean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endParaRPr lang="en-US" sz="1200" dirty="0" smtClean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 smtClean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 smtClean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 smtClean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 smtClean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44141" y="1394971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D9D9D9"/>
                </a:solidFill>
                <a:latin typeface="Futura Condensed"/>
                <a:cs typeface="Futura Condensed"/>
              </a:rPr>
              <a:t>(</a:t>
            </a:r>
            <a:r>
              <a:rPr lang="zh-CN" altLang="en-US" sz="1200" dirty="0" smtClean="0">
                <a:solidFill>
                  <a:srgbClr val="D9D9D9"/>
                </a:solidFill>
                <a:latin typeface="Futura Condensed"/>
                <a:cs typeface="Futura Condensed"/>
              </a:rPr>
              <a:t>项目概述</a:t>
            </a:r>
            <a:r>
              <a:rPr lang="en-US" sz="1200" dirty="0" smtClean="0">
                <a:solidFill>
                  <a:srgbClr val="D9D9D9"/>
                </a:solidFill>
                <a:latin typeface="Futura Condensed"/>
                <a:cs typeface="Futura Condensed"/>
              </a:rPr>
              <a:t>)</a:t>
            </a:r>
            <a:endParaRPr lang="en-US" sz="1200" dirty="0">
              <a:solidFill>
                <a:srgbClr val="D9D9D9"/>
              </a:solidFill>
              <a:latin typeface="Futura Condensed"/>
              <a:cs typeface="Futura Condensed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45569" y="2261850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D9D9D9"/>
                </a:solidFill>
                <a:latin typeface="Futura Condensed"/>
                <a:cs typeface="Futura Condensed"/>
              </a:rPr>
              <a:t>(</a:t>
            </a:r>
            <a:r>
              <a:rPr lang="zh-CN" altLang="en-US" sz="1200" dirty="0" smtClean="0">
                <a:solidFill>
                  <a:srgbClr val="D9D9D9"/>
                </a:solidFill>
                <a:latin typeface="Futura Condensed"/>
                <a:cs typeface="Futura Condensed"/>
              </a:rPr>
              <a:t>项目描述</a:t>
            </a:r>
            <a:r>
              <a:rPr lang="en-US" sz="1200" dirty="0" smtClean="0">
                <a:solidFill>
                  <a:srgbClr val="D9D9D9"/>
                </a:solidFill>
                <a:latin typeface="Futura Condensed"/>
                <a:cs typeface="Futura Condensed"/>
              </a:rPr>
              <a:t>)</a:t>
            </a:r>
            <a:endParaRPr lang="en-US" sz="1200" dirty="0">
              <a:solidFill>
                <a:srgbClr val="D9D9D9"/>
              </a:solidFill>
              <a:latin typeface="Futura Condensed"/>
              <a:cs typeface="Futura Condense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595831" y="8367863"/>
            <a:ext cx="2807970" cy="330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Futura Condensed"/>
                <a:cs typeface="Futura Condensed"/>
              </a:rPr>
              <a:t>(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Futura Condensed"/>
                <a:cs typeface="Futura Condensed"/>
              </a:rPr>
              <a:t>如果时间有富余可以尝试的 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Futura Condensed"/>
                <a:cs typeface="Futura Condensed"/>
              </a:rPr>
              <a:t>3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Futura Condensed"/>
                <a:cs typeface="Futura Condensed"/>
              </a:rPr>
              <a:t>件事情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Futura Condensed"/>
                <a:cs typeface="Futura Condensed"/>
              </a:rPr>
              <a:t>)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Futura Condensed"/>
              <a:cs typeface="Futura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3540777" y="1521818"/>
            <a:ext cx="2203704" cy="55181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zh-CN" altLang="en-US" sz="1200" dirty="0"/>
              <a:t>使用以下空白处或者你自己的设计日志来回答下列问题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3540777" y="635270"/>
            <a:ext cx="3108418" cy="584775"/>
            <a:chOff x="3540777" y="635270"/>
            <a:chExt cx="3171308" cy="584775"/>
          </a:xfrm>
        </p:grpSpPr>
        <p:sp>
          <p:nvSpPr>
            <p:cNvPr id="81" name="TextBox 80"/>
            <p:cNvSpPr txBox="1"/>
            <p:nvPr/>
          </p:nvSpPr>
          <p:spPr>
            <a:xfrm>
              <a:off x="3540777" y="635270"/>
              <a:ext cx="3171308" cy="5847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r>
                <a:rPr lang="zh-CN" altLang="en-US" sz="1400" dirty="0">
                  <a:latin typeface="Futura Condensed"/>
                  <a:cs typeface="Futura Condensed"/>
                </a:rPr>
                <a:t>姓名</a:t>
              </a:r>
              <a:r>
                <a:rPr lang="en-US" sz="1200" dirty="0">
                  <a:latin typeface="Futura Condensed"/>
                  <a:cs typeface="Futura Condensed"/>
                </a:rPr>
                <a:t>: 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cxnSp>
          <p:nvCxnSpPr>
            <p:cNvPr id="82" name="Straight Connector 81"/>
            <p:cNvCxnSpPr/>
            <p:nvPr/>
          </p:nvCxnSpPr>
          <p:spPr>
            <a:xfrm>
              <a:off x="3631675" y="1122673"/>
              <a:ext cx="3017520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459196" y="2725094"/>
            <a:ext cx="6871221" cy="2207589"/>
            <a:chOff x="444499" y="2725094"/>
            <a:chExt cx="6871221" cy="2207589"/>
          </a:xfrm>
        </p:grpSpPr>
        <p:sp>
          <p:nvSpPr>
            <p:cNvPr id="69" name="Rectangle 68"/>
            <p:cNvSpPr/>
            <p:nvPr/>
          </p:nvSpPr>
          <p:spPr>
            <a:xfrm>
              <a:off x="535219" y="3149603"/>
              <a:ext cx="6779300" cy="178308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444499" y="2725094"/>
              <a:ext cx="6871221" cy="336446"/>
              <a:chOff x="444499" y="3063754"/>
              <a:chExt cx="6871221" cy="336446"/>
            </a:xfrm>
          </p:grpSpPr>
          <p:sp>
            <p:nvSpPr>
              <p:cNvPr id="72" name="TextBox 71"/>
              <p:cNvSpPr txBox="1"/>
              <p:nvPr/>
            </p:nvSpPr>
            <p:spPr>
              <a:xfrm>
                <a:off x="444499" y="3063754"/>
                <a:ext cx="6871221" cy="3350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Lucida Grande" panose="020B0600040502020204"/>
                  <a:buChar char="+"/>
                </a:pPr>
                <a:r>
                  <a:rPr lang="zh-CN" altLang="en-US" sz="1600" dirty="0" smtClean="0">
                    <a:sym typeface="+mn-ea"/>
                  </a:rPr>
                  <a:t>你设想</a:t>
                </a:r>
                <a:r>
                  <a:rPr lang="zh-CN" altLang="en-US" sz="1600" dirty="0">
                    <a:sym typeface="+mn-ea"/>
                  </a:rPr>
                  <a:t>谁会使用你设计的活动或资源</a:t>
                </a:r>
                <a:r>
                  <a:rPr lang="zh-CN" altLang="en-US" sz="1600" dirty="0">
                    <a:latin typeface="Futura Condensed"/>
                    <a:cs typeface="Futura Condensed"/>
                  </a:rPr>
                  <a:t>？ 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  <p:cxnSp>
            <p:nvCxnSpPr>
              <p:cNvPr id="73" name="Straight Connector 72"/>
              <p:cNvCxnSpPr/>
              <p:nvPr/>
            </p:nvCxnSpPr>
            <p:spPr>
              <a:xfrm>
                <a:off x="535219" y="3400200"/>
                <a:ext cx="6780501" cy="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Group 58"/>
          <p:cNvGrpSpPr/>
          <p:nvPr/>
        </p:nvGrpSpPr>
        <p:grpSpPr>
          <a:xfrm>
            <a:off x="459196" y="5047206"/>
            <a:ext cx="6871221" cy="2207590"/>
            <a:chOff x="444499" y="4530719"/>
            <a:chExt cx="6871221" cy="2207590"/>
          </a:xfrm>
        </p:grpSpPr>
        <p:sp>
          <p:nvSpPr>
            <p:cNvPr id="65" name="Rectangle 64"/>
            <p:cNvSpPr/>
            <p:nvPr/>
          </p:nvSpPr>
          <p:spPr>
            <a:xfrm>
              <a:off x="535219" y="4955229"/>
              <a:ext cx="6779300" cy="178308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444499" y="4530719"/>
              <a:ext cx="6871221" cy="337185"/>
              <a:chOff x="444499" y="3063754"/>
              <a:chExt cx="6871221" cy="337185"/>
            </a:xfrm>
          </p:grpSpPr>
          <p:sp>
            <p:nvSpPr>
              <p:cNvPr id="67" name="TextBox 66"/>
              <p:cNvSpPr txBox="1"/>
              <p:nvPr/>
            </p:nvSpPr>
            <p:spPr>
              <a:xfrm>
                <a:off x="444499" y="3063754"/>
                <a:ext cx="6871221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Lucida Grande" panose="020B0600040502020204"/>
                  <a:buChar char="+"/>
                </a:pPr>
                <a:r>
                  <a:rPr lang="zh-CN" altLang="en-US" sz="1600" dirty="0" smtClean="0">
                    <a:sym typeface="+mn-ea"/>
                  </a:rPr>
                  <a:t>你</a:t>
                </a:r>
                <a:r>
                  <a:rPr lang="zh-CN" altLang="en-US" sz="1600" dirty="0">
                    <a:sym typeface="+mn-ea"/>
                  </a:rPr>
                  <a:t>希望他人借助你的活动或资源学习到什么</a:t>
                </a:r>
                <a:r>
                  <a:rPr lang="zh-CN" altLang="en-US" sz="1600" dirty="0">
                    <a:latin typeface="Futura Condensed"/>
                    <a:cs typeface="Futura Condensed"/>
                  </a:rPr>
                  <a:t>？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  <p:cxnSp>
            <p:nvCxnSpPr>
              <p:cNvPr id="68" name="Straight Connector 67"/>
              <p:cNvCxnSpPr/>
              <p:nvPr/>
            </p:nvCxnSpPr>
            <p:spPr>
              <a:xfrm>
                <a:off x="535219" y="3400200"/>
                <a:ext cx="6780501" cy="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Group 41"/>
          <p:cNvGrpSpPr/>
          <p:nvPr/>
        </p:nvGrpSpPr>
        <p:grpSpPr>
          <a:xfrm>
            <a:off x="459196" y="7368261"/>
            <a:ext cx="6871221" cy="2282931"/>
            <a:chOff x="459196" y="4865188"/>
            <a:chExt cx="6871221" cy="2282931"/>
          </a:xfrm>
        </p:grpSpPr>
        <p:sp>
          <p:nvSpPr>
            <p:cNvPr id="44" name="Rectangle 43"/>
            <p:cNvSpPr/>
            <p:nvPr/>
          </p:nvSpPr>
          <p:spPr>
            <a:xfrm>
              <a:off x="549916" y="5547919"/>
              <a:ext cx="6779300" cy="160020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59196" y="4865188"/>
              <a:ext cx="6871221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 panose="020B0600040502020204"/>
                <a:buChar char="+"/>
              </a:pPr>
              <a:r>
                <a:rPr lang="zh-CN" altLang="en-US" sz="1600" dirty="0" smtClean="0">
                  <a:sym typeface="+mn-ea"/>
                </a:rPr>
                <a:t>在参与活动</a:t>
              </a:r>
              <a:r>
                <a:rPr lang="zh-CN" altLang="en-US" sz="1600" dirty="0">
                  <a:sym typeface="+mn-ea"/>
                </a:rPr>
                <a:t>或使用资源的过程中，你认为学习者可能会遭遇什么挑战？你会怎样进一步</a:t>
              </a:r>
              <a:r>
                <a:rPr lang="zh-CN" altLang="en-US" sz="1600" dirty="0" smtClean="0">
                  <a:sym typeface="+mn-ea"/>
                </a:rPr>
                <a:t>帮助</a:t>
              </a:r>
              <a:r>
                <a:rPr lang="zh-CN" altLang="en-US" sz="1600" dirty="0">
                  <a:sym typeface="+mn-ea"/>
                </a:rPr>
                <a:t>他们应对这些挑战？</a:t>
              </a:r>
              <a:endParaRPr lang="en-US" sz="16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 panose="020B0600040502020204"/>
                <a:buChar char="+"/>
              </a:pP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549916" y="5451388"/>
              <a:ext cx="6780501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457995" y="647673"/>
            <a:ext cx="2815942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活动</a:t>
            </a:r>
            <a:r>
              <a:rPr lang="zh-CN" altLang="en-US" sz="3600" dirty="0" smtClean="0"/>
              <a:t>设计</a:t>
            </a:r>
            <a:endParaRPr lang="zh-CN" altLang="en-US" sz="3600" dirty="0" smtClean="0"/>
          </a:p>
          <a:p>
            <a:r>
              <a:rPr lang="zh-CN" altLang="en-US" sz="3600" dirty="0" smtClean="0"/>
              <a:t>反思</a:t>
            </a:r>
            <a:endParaRPr lang="en-US" altLang="zh-CN" sz="3600" dirty="0">
              <a:latin typeface="Futura Condensed"/>
              <a:cs typeface="Futura Condensed"/>
            </a:endParaRPr>
          </a:p>
        </p:txBody>
      </p:sp>
      <p:grpSp>
        <p:nvGrpSpPr>
          <p:cNvPr id="83" name="Group 82"/>
          <p:cNvGrpSpPr/>
          <p:nvPr/>
        </p:nvGrpSpPr>
        <p:grpSpPr>
          <a:xfrm>
            <a:off x="6840670" y="0"/>
            <a:ext cx="493776" cy="2791968"/>
            <a:chOff x="551130" y="0"/>
            <a:chExt cx="493776" cy="2791968"/>
          </a:xfrm>
        </p:grpSpPr>
        <p:pic>
          <p:nvPicPr>
            <p:cNvPr id="84" name="Picture 83" descr="Unit5activity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85" name="TextBox 84"/>
            <p:cNvSpPr txBox="1"/>
            <p:nvPr/>
          </p:nvSpPr>
          <p:spPr>
            <a:xfrm rot="5400000">
              <a:off x="-422951" y="1018909"/>
              <a:ext cx="2436595" cy="3987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5 </a:t>
              </a:r>
              <a:r>
                <a:rPr lang="zh-CN" altLang="en-US" sz="2000" dirty="0">
                  <a:solidFill>
                    <a:schemeClr val="bg1"/>
                  </a:solidFill>
                </a:rPr>
                <a:t>回顾小结</a:t>
              </a:r>
              <a:endParaRPr lang="en-US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Diamond 53"/>
          <p:cNvSpPr/>
          <p:nvPr/>
        </p:nvSpPr>
        <p:spPr>
          <a:xfrm>
            <a:off x="6965252" y="2133579"/>
            <a:ext cx="781748" cy="781748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214625" y="795405"/>
            <a:ext cx="2999848" cy="107632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目标：</a:t>
            </a:r>
            <a:endParaRPr lang="zh-CN" altLang="en-US" sz="1400" dirty="0"/>
          </a:p>
          <a:p>
            <a:r>
              <a:rPr lang="zh-CN" altLang="en-US" sz="1400" dirty="0"/>
              <a:t>完成这个活动后，学生们将：</a:t>
            </a:r>
            <a:endParaRPr lang="zh-CN" altLang="en-US" sz="1400" dirty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通过</a:t>
            </a:r>
            <a:r>
              <a:rPr lang="zh-CN" altLang="en-US" sz="1200" dirty="0"/>
              <a:t>设计“调试代码”挑战任务，加深对计算实践 （试验和迭代、</a:t>
            </a:r>
            <a:r>
              <a:rPr lang="zh-CN" altLang="en-US" sz="1200" dirty="0" smtClean="0"/>
              <a:t>测试和</a:t>
            </a:r>
            <a:r>
              <a:rPr lang="zh-CN" altLang="en-US" sz="1200" dirty="0"/>
              <a:t>调试、重用和改编、抽象和模块化）的理解。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007485" y="2830830"/>
            <a:ext cx="3307715" cy="1106157"/>
            <a:chOff x="3992282" y="2830659"/>
            <a:chExt cx="3307404" cy="1194812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69686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“抓虫子”课程材料</a:t>
              </a:r>
              <a:endParaRPr lang="en-US" altLang="zh-CN" sz="1200" dirty="0" smtClean="0"/>
            </a:p>
            <a:p>
              <a:pPr marL="171450" indent="-171450" algn="l">
                <a:buFont typeface="Wingdings" panose="05000000000000000000" pitchFamily="2" charset="2"/>
                <a:buChar char="q"/>
              </a:pPr>
              <a:r>
                <a:rPr lang="zh-CN" altLang="en-US" sz="1200" dirty="0"/>
                <a:t>“抓虫子</a:t>
              </a:r>
              <a:r>
                <a:rPr lang="zh-CN" altLang="en-US" sz="1200" dirty="0" smtClean="0"/>
                <a:t>”工作室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zh-CN" altLang="en-US" sz="1200" dirty="0" smtClean="0">
                  <a:hlinkClick r:id="rId1" action="ppaction://hlinkfile"/>
                </a:rPr>
                <a:t>https://create.codelab.club/studios/92/</a:t>
              </a:r>
              <a:endParaRPr lang="zh-CN" altLang="en-US" sz="1200" dirty="0" smtClean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0659"/>
              <a:ext cx="3307404" cy="36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可用资源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457995" y="2830659"/>
            <a:ext cx="3324338" cy="3359254"/>
            <a:chOff x="422410" y="2830659"/>
            <a:chExt cx="3324338" cy="3359254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286131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>
                  <a:sym typeface="+mn-ea"/>
                </a:rPr>
                <a:t>（可选）</a:t>
              </a:r>
              <a:r>
                <a:rPr lang="zh-CN" altLang="en-US" sz="1200" dirty="0" smtClean="0"/>
                <a:t>将“</a:t>
              </a:r>
              <a:r>
                <a:rPr lang="zh-CN" altLang="en-US" sz="1200" dirty="0"/>
                <a:t>抓虫子</a:t>
              </a:r>
              <a:r>
                <a:rPr lang="zh-CN" altLang="en-US" sz="1200" dirty="0" smtClean="0"/>
                <a:t>”课程材料分发给</a:t>
              </a:r>
              <a:r>
                <a:rPr lang="zh-CN" altLang="en-US" sz="1200" dirty="0"/>
                <a:t>学生</a:t>
              </a:r>
              <a:r>
                <a:rPr lang="zh-CN" altLang="en-US" sz="1200" dirty="0" smtClean="0"/>
                <a:t>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/>
                <a:t>给学生机会设计由他人解决的“代码调试”挑战任务。</a:t>
              </a:r>
              <a:r>
                <a:rPr lang="en-US" altLang="zh-CN" sz="1200" dirty="0"/>
                <a:t>Bugs </a:t>
              </a:r>
              <a:r>
                <a:rPr lang="zh-CN" altLang="en-US" sz="1200" dirty="0"/>
                <a:t>可以关于</a:t>
              </a:r>
              <a:r>
                <a:rPr lang="zh-CN" altLang="en-US" sz="1200" dirty="0" smtClean="0"/>
                <a:t>特定计算</a:t>
              </a:r>
              <a:r>
                <a:rPr lang="zh-CN" altLang="en-US" sz="1200" dirty="0"/>
                <a:t>概念、</a:t>
              </a:r>
              <a:r>
                <a:rPr lang="en-US" altLang="zh-CN" sz="1200" dirty="0"/>
                <a:t>Scratch </a:t>
              </a:r>
              <a:r>
                <a:rPr lang="zh-CN" altLang="en-US" sz="1200" dirty="0"/>
                <a:t>积木、交互或其它编程挑战。鼓励学生从自己开发 </a:t>
              </a:r>
              <a:r>
                <a:rPr lang="en-US" altLang="zh-CN" sz="1200" dirty="0" smtClean="0"/>
                <a:t>Scratch </a:t>
              </a:r>
              <a:r>
                <a:rPr lang="zh-CN" altLang="en-US" sz="1200" dirty="0" smtClean="0"/>
                <a:t>项目</a:t>
              </a:r>
              <a:r>
                <a:rPr lang="zh-CN" altLang="en-US" sz="1200" dirty="0"/>
                <a:t>的过程中遇到的问题和解决问题的经历获得启发</a:t>
              </a:r>
              <a:r>
                <a:rPr lang="zh-CN" altLang="en-US" sz="1200" dirty="0" smtClean="0"/>
                <a:t>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让</a:t>
              </a:r>
              <a:r>
                <a:rPr lang="zh-CN" altLang="en-US" sz="1200" dirty="0"/>
                <a:t>学生们互换并尝试调试彼此的程序错误。（可选）让学生把项目上传到“</a:t>
              </a:r>
              <a:r>
                <a:rPr lang="zh-CN" altLang="en-US" sz="1200" dirty="0" smtClean="0"/>
                <a:t>抓虫子</a:t>
              </a:r>
              <a:r>
                <a:rPr lang="zh-CN" altLang="en-US" sz="1200" dirty="0"/>
                <a:t>”工作室或班级工作室里</a:t>
              </a:r>
              <a:r>
                <a:rPr lang="zh-CN" altLang="en-US" sz="1200" dirty="0" smtClean="0"/>
                <a:t>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en-US" altLang="zh-CN" sz="1200" dirty="0" smtClean="0"/>
                <a:t> </a:t>
              </a:r>
              <a:r>
                <a:rPr lang="zh-CN" altLang="en-US" sz="1200" dirty="0"/>
                <a:t>让学生根据提示反思整个问题创建过程，并且把心得和体会记录在他们的设计日志中</a:t>
              </a:r>
              <a:r>
                <a:rPr lang="zh-CN" altLang="en-US" sz="1200" dirty="0" smtClean="0"/>
                <a:t>，或者</a:t>
              </a:r>
              <a:r>
                <a:rPr lang="zh-CN" altLang="en-US" sz="1200" dirty="0"/>
                <a:t>在小组中讨论 。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22410" y="2830659"/>
              <a:ext cx="330740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活动描述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9" name="Straight Connector 78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4007796" y="4170086"/>
            <a:ext cx="3307404" cy="1696700"/>
            <a:chOff x="3992282" y="4098597"/>
            <a:chExt cx="3307404" cy="1696700"/>
          </a:xfrm>
        </p:grpSpPr>
        <p:sp>
          <p:nvSpPr>
            <p:cNvPr id="82" name="TextBox 81"/>
            <p:cNvSpPr txBox="1"/>
            <p:nvPr/>
          </p:nvSpPr>
          <p:spPr>
            <a:xfrm>
              <a:off x="4089400" y="4596417"/>
              <a:ext cx="3117152" cy="119888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问题</a:t>
              </a:r>
              <a:r>
                <a:rPr lang="zh-CN" altLang="en-US" sz="1200" dirty="0"/>
                <a:t>出在哪里？</a:t>
              </a:r>
              <a:endParaRPr lang="zh-CN" altLang="en-US" sz="1200" dirty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你</a:t>
              </a:r>
              <a:r>
                <a:rPr lang="zh-CN" altLang="en-US" sz="1200" dirty="0"/>
                <a:t>的灵感来自哪里？</a:t>
              </a:r>
              <a:endParaRPr lang="zh-CN" altLang="en-US" sz="1200" dirty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你</a:t>
              </a:r>
              <a:r>
                <a:rPr lang="zh-CN" altLang="en-US" sz="1200" dirty="0"/>
                <a:t>设想其他人如何查找和解决你的挑战任务？</a:t>
              </a:r>
              <a:endParaRPr lang="zh-CN" altLang="en-US" sz="1200" dirty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是否</a:t>
              </a:r>
              <a:r>
                <a:rPr lang="zh-CN" altLang="en-US" sz="1200" dirty="0"/>
                <a:t>有人用出乎意料的方法发现和解决了问题？他们的策略是什么？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992282" y="4098597"/>
              <a:ext cx="330740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反思提示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4" name="Straight Connector 83"/>
            <p:cNvCxnSpPr/>
            <p:nvPr/>
          </p:nvCxnSpPr>
          <p:spPr>
            <a:xfrm flipV="1">
              <a:off x="4089400" y="4437151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>
            <a:off x="4007796" y="6059489"/>
            <a:ext cx="3307404" cy="1325772"/>
            <a:chOff x="3992282" y="2832776"/>
            <a:chExt cx="3307404" cy="1325772"/>
          </a:xfrm>
        </p:grpSpPr>
        <p:sp>
          <p:nvSpPr>
            <p:cNvPr id="90" name="TextBox 89"/>
            <p:cNvSpPr txBox="1"/>
            <p:nvPr/>
          </p:nvSpPr>
          <p:spPr>
            <a:xfrm>
              <a:off x="4089400" y="3328603"/>
              <a:ext cx="3117152" cy="82994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他们</a:t>
              </a:r>
              <a:r>
                <a:rPr lang="zh-CN" altLang="en-US" sz="1200" dirty="0"/>
                <a:t>的项目是否包含“调试代码”挑战任务？</a:t>
              </a:r>
              <a:endParaRPr lang="zh-CN" altLang="en-US" sz="1200" dirty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学生们</a:t>
              </a:r>
              <a:r>
                <a:rPr lang="zh-CN" altLang="en-US" sz="1200" dirty="0"/>
                <a:t>运用了哪些不同的测试和调试策略？</a:t>
              </a:r>
              <a:endParaRPr lang="en-US" altLang="zh-CN" sz="1200" dirty="0">
                <a:latin typeface="Futura Condensed"/>
                <a:cs typeface="Futura Condensed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回顾学生作品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2" name="Straight Connector 91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Box 66"/>
          <p:cNvSpPr txBox="1"/>
          <p:nvPr/>
        </p:nvSpPr>
        <p:spPr>
          <a:xfrm>
            <a:off x="457995" y="2262843"/>
            <a:ext cx="2913799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ACTIVITY DESCRIPTION</a:t>
            </a:r>
            <a:endParaRPr lang="en-US" sz="28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65" name="Isosceles Triangle 64"/>
          <p:cNvSpPr/>
          <p:nvPr/>
        </p:nvSpPr>
        <p:spPr>
          <a:xfrm rot="16200000">
            <a:off x="6953456" y="2403548"/>
            <a:ext cx="479582" cy="243905"/>
          </a:xfrm>
          <a:prstGeom prst="triangle">
            <a:avLst>
              <a:gd name="adj" fmla="val 5114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457995" y="2262843"/>
            <a:ext cx="6857205" cy="523220"/>
            <a:chOff x="457200" y="2262843"/>
            <a:chExt cx="6845302" cy="523220"/>
          </a:xfrm>
        </p:grpSpPr>
        <p:sp>
          <p:nvSpPr>
            <p:cNvPr id="71" name="TextBox 70"/>
            <p:cNvSpPr txBox="1"/>
            <p:nvPr/>
          </p:nvSpPr>
          <p:spPr>
            <a:xfrm>
              <a:off x="457200" y="2262843"/>
              <a:ext cx="2908741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ACTIVITY DESCRIPTION</a:t>
              </a:r>
              <a:endParaRPr lang="en-US" sz="28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69" name="Isosceles Triangle 68"/>
            <p:cNvSpPr/>
            <p:nvPr/>
          </p:nvSpPr>
          <p:spPr>
            <a:xfrm rot="16200000">
              <a:off x="6940970" y="2403760"/>
              <a:ext cx="479582" cy="243482"/>
            </a:xfrm>
            <a:prstGeom prst="triangle">
              <a:avLst>
                <a:gd name="adj" fmla="val 5114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2527923" y="1694204"/>
            <a:ext cx="123747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lnSpc>
                <a:spcPct val="120000"/>
              </a:lnSpc>
            </a:pPr>
            <a:r>
              <a:rPr lang="zh-CN" altLang="en-US" sz="1000" dirty="0" smtClean="0"/>
              <a:t>建议时间</a:t>
            </a:r>
            <a:endParaRPr lang="en-US" altLang="zh-CN" sz="1000" dirty="0" smtClean="0"/>
          </a:p>
          <a:p>
            <a:pPr algn="l" fontAlgn="base">
              <a:lnSpc>
                <a:spcPct val="120000"/>
              </a:lnSpc>
            </a:pPr>
            <a:r>
              <a:rPr lang="zh-CN" altLang="en-US" sz="1000" dirty="0" smtClean="0"/>
              <a:t> </a:t>
            </a:r>
            <a:r>
              <a:rPr lang="en-US" altLang="zh-CN" sz="1000" dirty="0" smtClean="0"/>
              <a:t>15-30 </a:t>
            </a:r>
            <a:r>
              <a:rPr lang="zh-CN" altLang="en-US" sz="1000" dirty="0"/>
              <a:t>分钟</a:t>
            </a:r>
            <a:endParaRPr lang="en-US" altLang="zh-CN" sz="1000" dirty="0">
              <a:latin typeface="Futura Condensed"/>
              <a:cs typeface="Futura Condensed"/>
            </a:endParaRPr>
          </a:p>
        </p:txBody>
      </p:sp>
      <p:pic>
        <p:nvPicPr>
          <p:cNvPr id="97" name="Picture 96" descr="15m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408" y="1754376"/>
            <a:ext cx="324022" cy="324022"/>
          </a:xfrm>
          <a:prstGeom prst="rect">
            <a:avLst/>
          </a:prstGeom>
        </p:spPr>
      </p:pic>
      <p:grpSp>
        <p:nvGrpSpPr>
          <p:cNvPr id="99" name="Group 98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100" name="TextBox 99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备注说明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01" name="Straight Connector 100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Futura Condensed"/>
                  <a:cs typeface="Futura Condensed"/>
                </a:rPr>
                <a:t>我的笔记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103" name="Straight Connector 102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105" name="TextBox 104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107" name="Group 106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108" name="Straight Connector 107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2" name="TextBox 111"/>
          <p:cNvSpPr txBox="1"/>
          <p:nvPr/>
        </p:nvSpPr>
        <p:spPr>
          <a:xfrm>
            <a:off x="551129" y="8142739"/>
            <a:ext cx="3231204" cy="119888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提醒</a:t>
            </a:r>
            <a:r>
              <a:rPr lang="zh-CN" altLang="en-US" sz="1200" dirty="0"/>
              <a:t>学生在抓虫子项目主页的介绍中包含一个挑战任务描述。</a:t>
            </a:r>
            <a:endParaRPr lang="zh-CN" altLang="en-US" sz="1200" dirty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有</a:t>
            </a:r>
            <a:r>
              <a:rPr lang="zh-CN" altLang="en-US" sz="1200" dirty="0"/>
              <a:t>富余时间或者需要热身活动？“抓虫子”工作室里还包括其他人设计的</a:t>
            </a:r>
            <a:r>
              <a:rPr lang="zh-CN" altLang="en-US" sz="1200" dirty="0" smtClean="0"/>
              <a:t>“抓虫子”挑战</a:t>
            </a:r>
            <a:r>
              <a:rPr lang="zh-CN" altLang="en-US" sz="1200" dirty="0"/>
              <a:t>任务，让学生借助这些任务锻炼发现问题和解决问题的能力吧。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300826" y="647673"/>
            <a:ext cx="281594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抓虫子</a:t>
            </a:r>
            <a:endParaRPr lang="en-US" sz="3600" dirty="0" smtClean="0">
              <a:latin typeface="Futura Condensed"/>
              <a:cs typeface="Futura Condense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106</a:t>
            </a:r>
            <a:endParaRPr lang="en-US" dirty="0"/>
          </a:p>
        </p:txBody>
      </p:sp>
      <p:grpSp>
        <p:nvGrpSpPr>
          <p:cNvPr id="51" name="Group 50"/>
          <p:cNvGrpSpPr/>
          <p:nvPr/>
        </p:nvGrpSpPr>
        <p:grpSpPr>
          <a:xfrm>
            <a:off x="551130" y="0"/>
            <a:ext cx="493776" cy="2791968"/>
            <a:chOff x="551130" y="0"/>
            <a:chExt cx="493776" cy="2791968"/>
          </a:xfrm>
        </p:grpSpPr>
        <p:pic>
          <p:nvPicPr>
            <p:cNvPr id="52" name="Picture 51" descr="Unit5activity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 rot="5400000">
              <a:off x="-310505" y="1131888"/>
              <a:ext cx="2211705" cy="3987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altLang="zh-CN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5 </a:t>
              </a:r>
              <a:r>
                <a:rPr lang="zh-CN" alt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深入探究</a:t>
              </a:r>
              <a:endParaRPr lang="en-US" altLang="zh-CN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45295" y="1431098"/>
            <a:ext cx="2357172" cy="1425087"/>
            <a:chOff x="409710" y="1365932"/>
            <a:chExt cx="2357172" cy="1425087"/>
          </a:xfrm>
        </p:grpSpPr>
        <p:sp>
          <p:nvSpPr>
            <p:cNvPr id="10" name="TextBox 9"/>
            <p:cNvSpPr txBox="1"/>
            <p:nvPr/>
          </p:nvSpPr>
          <p:spPr>
            <a:xfrm>
              <a:off x="502845" y="1365932"/>
              <a:ext cx="2159129" cy="73660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zh-CN" altLang="en-US" sz="1200" dirty="0"/>
                <a:t>现在是时候设计一个你自己的“抓虫子”挑战了。你会创作什么？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710" y="2145859"/>
              <a:ext cx="2357172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在这个活动中，你将创建自己的“抓虫子”挑战，让其他人去查找、</a:t>
              </a:r>
              <a:r>
                <a:rPr lang="zh-CN" altLang="en-US" sz="1200" dirty="0" smtClean="0"/>
                <a:t>解决问题</a:t>
              </a:r>
              <a:r>
                <a:rPr lang="zh-CN" altLang="en-US" sz="1200" dirty="0"/>
                <a:t>和改编你的项目。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27031" y="3857808"/>
            <a:ext cx="2970866" cy="1943039"/>
            <a:chOff x="427031" y="3857808"/>
            <a:chExt cx="2970866" cy="1943039"/>
          </a:xfrm>
        </p:grpSpPr>
        <p:sp>
          <p:nvSpPr>
            <p:cNvPr id="14" name="TextBox 13"/>
            <p:cNvSpPr txBox="1"/>
            <p:nvPr/>
          </p:nvSpPr>
          <p:spPr>
            <a:xfrm>
              <a:off x="427031" y="4232397"/>
              <a:ext cx="2885167" cy="1568450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/>
                <a:t>反思你在创作和调试自己的项目时所遇到的各类程序错误</a:t>
              </a:r>
              <a:r>
                <a:rPr lang="zh-CN" altLang="en-US" sz="1200" dirty="0" smtClean="0"/>
                <a:t>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列出</a:t>
              </a:r>
              <a:r>
                <a:rPr lang="zh-CN" altLang="en-US" sz="1200" dirty="0"/>
                <a:t>你想到的调试代码挑战。“抓虫子”任务可以聚焦于一个特定的计算概念</a:t>
              </a:r>
              <a:r>
                <a:rPr lang="zh-CN" altLang="en-US" sz="1200" dirty="0" smtClean="0"/>
                <a:t>、积木</a:t>
              </a:r>
              <a:r>
                <a:rPr lang="zh-CN" altLang="en-US" sz="1200" dirty="0"/>
                <a:t>、交互或者其他编程挑战任务</a:t>
              </a:r>
              <a:r>
                <a:rPr lang="zh-CN" altLang="en-US" sz="1200" dirty="0" smtClean="0"/>
                <a:t>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建立</a:t>
              </a:r>
              <a:r>
                <a:rPr lang="zh-CN" altLang="en-US" sz="1200" dirty="0"/>
                <a:t>你自己的“抓虫子”</a:t>
              </a:r>
              <a:r>
                <a:rPr lang="zh-CN" altLang="en-US" sz="1200" dirty="0" smtClean="0"/>
                <a:t>项目。</a:t>
              </a:r>
              <a:endParaRPr lang="en-US" sz="1200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44691" y="3857808"/>
              <a:ext cx="2953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从这里开始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022077" y="8558926"/>
            <a:ext cx="3695730" cy="119888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 panose="020B0600040502020204"/>
              <a:buChar char="+"/>
            </a:pPr>
            <a:r>
              <a:rPr lang="zh-CN" altLang="en-US" sz="1200" dirty="0"/>
              <a:t>将你设计的代码调试项目上传到“ 抓虫子”工作室</a:t>
            </a:r>
            <a:r>
              <a:rPr lang="zh-CN" altLang="en-US" sz="1200" dirty="0" smtClean="0"/>
              <a:t>：</a:t>
            </a:r>
            <a:endParaRPr lang="zh-CN" altLang="en-US" sz="1200" dirty="0" smtClean="0"/>
          </a:p>
          <a:p>
            <a:pPr indent="0">
              <a:buFont typeface="Lucida Grande" panose="020B0600040502020204"/>
              <a:buNone/>
            </a:pPr>
            <a:r>
              <a:rPr lang="zh-CN" altLang="en-US" sz="1200" dirty="0" smtClean="0">
                <a:sym typeface="+mn-ea"/>
              </a:rPr>
              <a:t>    </a:t>
            </a:r>
            <a:r>
              <a:rPr lang="zh-CN" altLang="en-US" sz="1200" dirty="0" smtClean="0">
                <a:sym typeface="+mn-ea"/>
                <a:hlinkClick r:id="rId1" action="ppaction://hlinkfile"/>
              </a:rPr>
              <a:t>https://create.codelab.club/studios/92/</a:t>
            </a:r>
            <a:endParaRPr lang="en-US" sz="1200" dirty="0">
              <a:latin typeface="Futura Condensed"/>
              <a:cs typeface="Futura Condensed"/>
            </a:endParaRPr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和邻</a:t>
            </a:r>
            <a:r>
              <a:rPr lang="zh-CN" altLang="en-US" sz="1200" dirty="0"/>
              <a:t>桌同学互换</a:t>
            </a:r>
            <a:r>
              <a:rPr lang="en-US" altLang="zh-CN" sz="1200" dirty="0"/>
              <a:t>“</a:t>
            </a:r>
            <a:r>
              <a:rPr lang="zh-CN" altLang="en-US" sz="1200" dirty="0"/>
              <a:t>抓虫子</a:t>
            </a:r>
            <a:r>
              <a:rPr lang="en-US" altLang="zh-CN" sz="1200" dirty="0"/>
              <a:t>”</a:t>
            </a:r>
            <a:r>
              <a:rPr lang="zh-CN" altLang="en-US" sz="1200" dirty="0"/>
              <a:t>项目，并尝试解决对方的程序</a:t>
            </a:r>
            <a:r>
              <a:rPr lang="zh-CN" altLang="en-US" sz="1200" dirty="0" smtClean="0"/>
              <a:t>错误。</a:t>
            </a:r>
            <a:endParaRPr lang="zh-CN" altLang="en-US" sz="1200" dirty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帮助</a:t>
            </a:r>
            <a:r>
              <a:rPr lang="zh-CN" altLang="en-US" sz="1200" dirty="0"/>
              <a:t>其它人完成项目！</a:t>
            </a:r>
            <a:endParaRPr lang="zh-CN" altLang="en-US" sz="1200" dirty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尝试</a:t>
            </a:r>
            <a:r>
              <a:rPr lang="zh-CN" altLang="en-US" sz="1200" dirty="0"/>
              <a:t>调试“抓虫子”工作室中的其他</a:t>
            </a:r>
            <a:r>
              <a:rPr lang="zh-CN" altLang="en-US" sz="1200" dirty="0" smtClean="0"/>
              <a:t>项目。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6351394"/>
            <a:ext cx="7772400" cy="2153959"/>
            <a:chOff x="0" y="6351394"/>
            <a:chExt cx="7772400" cy="2153959"/>
          </a:xfrm>
        </p:grpSpPr>
        <p:sp>
          <p:nvSpPr>
            <p:cNvPr id="33" name="Rectangle 32"/>
            <p:cNvSpPr/>
            <p:nvPr/>
          </p:nvSpPr>
          <p:spPr>
            <a:xfrm>
              <a:off x="0" y="7871074"/>
              <a:ext cx="7772400" cy="410457"/>
            </a:xfrm>
            <a:prstGeom prst="rect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3962554" y="7884634"/>
              <a:ext cx="3809845" cy="507475"/>
              <a:chOff x="3962554" y="7884634"/>
              <a:chExt cx="3809845" cy="507475"/>
            </a:xfrm>
          </p:grpSpPr>
          <p:sp>
            <p:nvSpPr>
              <p:cNvPr id="35" name="Diamond 34"/>
              <p:cNvSpPr/>
              <p:nvPr/>
            </p:nvSpPr>
            <p:spPr>
              <a:xfrm>
                <a:off x="5676976" y="8066025"/>
                <a:ext cx="381000" cy="326084"/>
              </a:xfrm>
              <a:prstGeom prst="diamond">
                <a:avLst/>
              </a:prstGeom>
              <a:solidFill>
                <a:srgbClr val="F7A65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3962554" y="7884634"/>
                <a:ext cx="3809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 smtClean="0">
                    <a:solidFill>
                      <a:schemeClr val="bg1"/>
                    </a:solidFill>
                    <a:latin typeface="Futura Condensed"/>
                    <a:cs typeface="Futura Condensed"/>
                  </a:rPr>
                  <a:t>完成了？</a:t>
                </a:r>
                <a:endParaRPr lang="en-US" dirty="0">
                  <a:solidFill>
                    <a:schemeClr val="bg1"/>
                  </a:solidFill>
                  <a:latin typeface="Futura Condensed"/>
                  <a:cs typeface="Futura Condensed"/>
                </a:endParaRPr>
              </a:p>
            </p:txBody>
          </p:sp>
        </p:grpSp>
        <p:sp>
          <p:nvSpPr>
            <p:cNvPr id="56" name="Oval Callout 55"/>
            <p:cNvSpPr/>
            <p:nvPr/>
          </p:nvSpPr>
          <p:spPr>
            <a:xfrm rot="15462013" flipV="1">
              <a:off x="413018" y="6228851"/>
              <a:ext cx="2153959" cy="2399046"/>
            </a:xfrm>
            <a:prstGeom prst="wedgeEllipseCallout">
              <a:avLst>
                <a:gd name="adj1" fmla="val -36970"/>
                <a:gd name="adj2" fmla="val 48187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76200" cap="rnd" cmpd="sng">
              <a:solidFill>
                <a:schemeClr val="bg1"/>
              </a:solidFill>
              <a:prstDash val="solid"/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rmAutofit/>
            </a:bodyPr>
            <a:lstStyle/>
            <a:p>
              <a:r>
                <a:rPr lang="zh-CN" altLang="en-US" sz="2800" dirty="0">
                  <a:solidFill>
                    <a:srgbClr val="FFC000"/>
                  </a:solidFill>
                  <a:latin typeface="Futura Condensed"/>
                  <a:cs typeface="Futura Condensed"/>
                </a:rPr>
                <a:t>我的笔记</a:t>
              </a:r>
              <a:endParaRPr lang="en-US" altLang="zh-CN" sz="2800" dirty="0">
                <a:solidFill>
                  <a:srgbClr val="FFC000"/>
                </a:solidFill>
                <a:latin typeface="Futura Condensed"/>
                <a:cs typeface="Futura Condensed"/>
              </a:endParaRPr>
            </a:p>
          </p:txBody>
        </p:sp>
      </p:grpSp>
      <p:cxnSp>
        <p:nvCxnSpPr>
          <p:cNvPr id="70" name="Straight Connector 69"/>
          <p:cNvCxnSpPr/>
          <p:nvPr/>
        </p:nvCxnSpPr>
        <p:spPr>
          <a:xfrm>
            <a:off x="396255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425450" y="8506886"/>
            <a:ext cx="3196377" cy="1460400"/>
            <a:chOff x="3746748" y="8217641"/>
            <a:chExt cx="3568452" cy="1460400"/>
          </a:xfrm>
        </p:grpSpPr>
        <p:sp>
          <p:nvSpPr>
            <p:cNvPr id="37" name="TextBox 36"/>
            <p:cNvSpPr txBox="1"/>
            <p:nvPr/>
          </p:nvSpPr>
          <p:spPr>
            <a:xfrm>
              <a:off x="3746748" y="8217641"/>
              <a:ext cx="3466852" cy="1460400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endParaRPr lang="en-US" sz="1400" dirty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076948" y="8385984"/>
              <a:ext cx="3238252" cy="1188172"/>
              <a:chOff x="3891832" y="8385983"/>
              <a:chExt cx="3321768" cy="1188171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flipH="1">
                <a:off x="3891832" y="9574154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4076669" y="4868899"/>
            <a:ext cx="3402082" cy="2893099"/>
          </a:xfrm>
          <a:prstGeom prst="rect">
            <a:avLst/>
          </a:prstGeom>
          <a:ln w="12700" cmpd="sng">
            <a:solidFill>
              <a:schemeClr val="tx1"/>
            </a:solidFill>
            <a:prstDash val="dash"/>
          </a:ln>
        </p:spPr>
        <p:txBody>
          <a:bodyPr wrap="square" lIns="91440" tIns="91440" bIns="91440">
            <a:spAutoFit/>
          </a:bodyPr>
          <a:lstStyle/>
          <a:p>
            <a:pPr algn="ctr"/>
            <a:endParaRPr lang="en-US" sz="1100" dirty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 smtClean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 smtClean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 smtClean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 smtClean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 smtClean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 smtClean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 smtClean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810223" y="4135997"/>
            <a:ext cx="3962177" cy="583565"/>
            <a:chOff x="3810223" y="4135997"/>
            <a:chExt cx="3962177" cy="583565"/>
          </a:xfrm>
        </p:grpSpPr>
        <p:sp>
          <p:nvSpPr>
            <p:cNvPr id="50" name="Rectangle 49"/>
            <p:cNvSpPr/>
            <p:nvPr/>
          </p:nvSpPr>
          <p:spPr>
            <a:xfrm rot="10800000" flipV="1">
              <a:off x="3964988" y="4194252"/>
              <a:ext cx="3807412" cy="479582"/>
            </a:xfrm>
            <a:prstGeom prst="rect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 rot="10800000" flipV="1">
              <a:off x="3810223" y="4135997"/>
              <a:ext cx="3710816" cy="5835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zh-CN" altLang="en-US" sz="3200" dirty="0" smtClean="0">
                  <a:solidFill>
                    <a:schemeClr val="bg1"/>
                  </a:solidFill>
                </a:rPr>
                <a:t>“</a:t>
              </a:r>
              <a:r>
                <a:rPr lang="zh-CN" altLang="en-US" sz="2800" dirty="0" smtClean="0">
                  <a:solidFill>
                    <a:schemeClr val="bg1"/>
                  </a:solidFill>
                </a:rPr>
                <a:t>抓虫子”项目计划</a:t>
              </a:r>
              <a:endParaRPr lang="en-US" sz="28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52" name="Isosceles Triangle 51"/>
          <p:cNvSpPr/>
          <p:nvPr/>
        </p:nvSpPr>
        <p:spPr>
          <a:xfrm rot="16200000" flipV="1">
            <a:off x="3844717" y="4312091"/>
            <a:ext cx="479582" cy="243905"/>
          </a:xfrm>
          <a:prstGeom prst="triangle">
            <a:avLst>
              <a:gd name="adj" fmla="val 5114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535219" y="4194252"/>
            <a:ext cx="2717679" cy="2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Screen Shot 2014-06-13 at 7.03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669" y="584222"/>
            <a:ext cx="3053622" cy="2811567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457995" y="647673"/>
            <a:ext cx="281594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抓虫子</a:t>
            </a:r>
            <a:endParaRPr lang="en-US" sz="3600" dirty="0" smtClean="0">
              <a:latin typeface="Futura Condensed"/>
              <a:cs typeface="Futura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3540777" y="1521818"/>
            <a:ext cx="2203704" cy="55181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zh-CN" altLang="en-US" sz="1200" dirty="0"/>
              <a:t>使用以下空白处或者你自己的设计日志来回答下列问题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3540777" y="635270"/>
            <a:ext cx="3108418" cy="584775"/>
            <a:chOff x="3540777" y="635270"/>
            <a:chExt cx="3171308" cy="584775"/>
          </a:xfrm>
        </p:grpSpPr>
        <p:sp>
          <p:nvSpPr>
            <p:cNvPr id="77" name="TextBox 76"/>
            <p:cNvSpPr txBox="1"/>
            <p:nvPr/>
          </p:nvSpPr>
          <p:spPr>
            <a:xfrm>
              <a:off x="3540777" y="635270"/>
              <a:ext cx="3171308" cy="5847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r>
                <a:rPr lang="zh-CN" altLang="en-US" sz="1400" dirty="0">
                  <a:latin typeface="Futura Condensed"/>
                  <a:cs typeface="Futura Condensed"/>
                </a:rPr>
                <a:t>姓名</a:t>
              </a:r>
              <a:r>
                <a:rPr lang="en-US" sz="1200" dirty="0">
                  <a:latin typeface="Futura Condensed"/>
                  <a:cs typeface="Futura Condensed"/>
                </a:rPr>
                <a:t>: 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cxnSp>
          <p:nvCxnSpPr>
            <p:cNvPr id="78" name="Straight Connector 77"/>
            <p:cNvCxnSpPr/>
            <p:nvPr/>
          </p:nvCxnSpPr>
          <p:spPr>
            <a:xfrm>
              <a:off x="3631675" y="1122673"/>
              <a:ext cx="3017520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6840670" y="0"/>
            <a:ext cx="493776" cy="2791968"/>
            <a:chOff x="551130" y="0"/>
            <a:chExt cx="493776" cy="2791968"/>
          </a:xfrm>
        </p:grpSpPr>
        <p:pic>
          <p:nvPicPr>
            <p:cNvPr id="53" name="Picture 52" descr="Unit5activity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 rot="5400000">
              <a:off x="-422951" y="1018909"/>
              <a:ext cx="2436595" cy="3987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5 </a:t>
              </a:r>
              <a:r>
                <a:rPr lang="zh-CN" altLang="en-US" sz="2000" dirty="0">
                  <a:solidFill>
                    <a:schemeClr val="bg1"/>
                  </a:solidFill>
                </a:rPr>
                <a:t>回顾小结</a:t>
              </a:r>
              <a:endParaRPr lang="en-US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279093" y="667551"/>
            <a:ext cx="276434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Futura Condensed"/>
                <a:cs typeface="Futura Condensed"/>
              </a:rPr>
              <a:t>抓虫子</a:t>
            </a:r>
            <a:endParaRPr lang="zh-CN" altLang="en-US" sz="4000" dirty="0" smtClean="0">
              <a:latin typeface="Futura Condensed"/>
              <a:cs typeface="Futura Condensed"/>
            </a:endParaRPr>
          </a:p>
          <a:p>
            <a:r>
              <a:rPr lang="zh-CN" altLang="en-US" sz="4000" dirty="0" smtClean="0">
                <a:latin typeface="Futura Condensed"/>
                <a:cs typeface="Futura Condensed"/>
              </a:rPr>
              <a:t>反思</a:t>
            </a:r>
            <a:endParaRPr lang="en-US" sz="4000" dirty="0" smtClean="0">
              <a:latin typeface="Futura Condensed"/>
              <a:cs typeface="Futura Condensed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457995" y="2725094"/>
            <a:ext cx="6872422" cy="6780897"/>
            <a:chOff x="457995" y="2725094"/>
            <a:chExt cx="6872422" cy="6780897"/>
          </a:xfrm>
        </p:grpSpPr>
        <p:grpSp>
          <p:nvGrpSpPr>
            <p:cNvPr id="81" name="Group 80"/>
            <p:cNvGrpSpPr/>
            <p:nvPr/>
          </p:nvGrpSpPr>
          <p:grpSpPr>
            <a:xfrm>
              <a:off x="459196" y="2725094"/>
              <a:ext cx="6871221" cy="1613229"/>
              <a:chOff x="459196" y="2725094"/>
              <a:chExt cx="6871221" cy="1613229"/>
            </a:xfrm>
          </p:grpSpPr>
          <p:sp>
            <p:nvSpPr>
              <p:cNvPr id="96" name="Rectangle 95"/>
              <p:cNvSpPr/>
              <p:nvPr/>
            </p:nvSpPr>
            <p:spPr>
              <a:xfrm>
                <a:off x="549916" y="3149603"/>
                <a:ext cx="6779300" cy="118872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7" name="Group 96"/>
              <p:cNvGrpSpPr/>
              <p:nvPr/>
            </p:nvGrpSpPr>
            <p:grpSpPr>
              <a:xfrm>
                <a:off x="459196" y="2725094"/>
                <a:ext cx="6871221" cy="338554"/>
                <a:chOff x="444499" y="3063754"/>
                <a:chExt cx="6871221" cy="338554"/>
              </a:xfrm>
            </p:grpSpPr>
            <p:sp>
              <p:nvSpPr>
                <p:cNvPr id="98" name="TextBox 97"/>
                <p:cNvSpPr txBox="1"/>
                <p:nvPr/>
              </p:nvSpPr>
              <p:spPr>
                <a:xfrm>
                  <a:off x="444499" y="3063754"/>
                  <a:ext cx="687122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 smtClean="0">
                      <a:latin typeface="Futura Condensed"/>
                      <a:cs typeface="Futura Condensed"/>
                    </a:rPr>
                    <a:t>问题</a:t>
                  </a:r>
                  <a:r>
                    <a:rPr lang="zh-CN" altLang="en-US" sz="1600" dirty="0">
                      <a:latin typeface="Futura Condensed"/>
                      <a:cs typeface="Futura Condensed"/>
                    </a:rPr>
                    <a:t>出在哪里？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99" name="Straight Connector 98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2" name="Group 81"/>
            <p:cNvGrpSpPr/>
            <p:nvPr/>
          </p:nvGrpSpPr>
          <p:grpSpPr>
            <a:xfrm>
              <a:off x="459196" y="4454516"/>
              <a:ext cx="6871221" cy="1613230"/>
              <a:chOff x="459196" y="4496851"/>
              <a:chExt cx="6871221" cy="1613230"/>
            </a:xfrm>
          </p:grpSpPr>
          <p:sp>
            <p:nvSpPr>
              <p:cNvPr id="92" name="Rectangle 91"/>
              <p:cNvSpPr/>
              <p:nvPr/>
            </p:nvSpPr>
            <p:spPr>
              <a:xfrm>
                <a:off x="549916" y="4921361"/>
                <a:ext cx="6779300" cy="118872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3" name="Group 92"/>
              <p:cNvGrpSpPr/>
              <p:nvPr/>
            </p:nvGrpSpPr>
            <p:grpSpPr>
              <a:xfrm>
                <a:off x="459196" y="4496851"/>
                <a:ext cx="6871221" cy="336446"/>
                <a:chOff x="444499" y="3063754"/>
                <a:chExt cx="6871221" cy="336446"/>
              </a:xfrm>
            </p:grpSpPr>
            <p:sp>
              <p:nvSpPr>
                <p:cNvPr id="94" name="TextBox 93"/>
                <p:cNvSpPr txBox="1"/>
                <p:nvPr/>
              </p:nvSpPr>
              <p:spPr>
                <a:xfrm>
                  <a:off x="444499" y="3063754"/>
                  <a:ext cx="6871221" cy="3350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 smtClean="0">
                      <a:sym typeface="+mn-ea"/>
                    </a:rPr>
                    <a:t>你</a:t>
                  </a:r>
                  <a:r>
                    <a:rPr lang="zh-CN" altLang="en-US" sz="1600" dirty="0">
                      <a:sym typeface="+mn-ea"/>
                    </a:rPr>
                    <a:t>的灵感来自哪里</a:t>
                  </a:r>
                  <a:r>
                    <a:rPr lang="zh-CN" altLang="en-US" sz="1600" dirty="0" smtClean="0">
                      <a:latin typeface="Futura Condensed"/>
                      <a:cs typeface="Futura Condensed"/>
                    </a:rPr>
                    <a:t>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95" name="Straight Connector 94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3" name="Group 82"/>
            <p:cNvGrpSpPr/>
            <p:nvPr/>
          </p:nvGrpSpPr>
          <p:grpSpPr>
            <a:xfrm>
              <a:off x="459196" y="6183847"/>
              <a:ext cx="6871221" cy="1613230"/>
              <a:chOff x="444499" y="6353187"/>
              <a:chExt cx="6871221" cy="1613230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535219" y="6777697"/>
                <a:ext cx="6779300" cy="118872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9" name="Group 88"/>
              <p:cNvGrpSpPr/>
              <p:nvPr/>
            </p:nvGrpSpPr>
            <p:grpSpPr>
              <a:xfrm>
                <a:off x="444499" y="6353187"/>
                <a:ext cx="6871221" cy="583565"/>
                <a:chOff x="444499" y="3063754"/>
                <a:chExt cx="6871221" cy="583565"/>
              </a:xfrm>
            </p:grpSpPr>
            <p:sp>
              <p:nvSpPr>
                <p:cNvPr id="90" name="TextBox 89"/>
                <p:cNvSpPr txBox="1"/>
                <p:nvPr/>
              </p:nvSpPr>
              <p:spPr>
                <a:xfrm>
                  <a:off x="444499" y="3063754"/>
                  <a:ext cx="6871221" cy="5835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 smtClean="0">
                      <a:sym typeface="+mn-ea"/>
                    </a:rPr>
                    <a:t>你</a:t>
                  </a:r>
                  <a:r>
                    <a:rPr lang="zh-CN" altLang="en-US" sz="1600" dirty="0">
                      <a:sym typeface="+mn-ea"/>
                    </a:rPr>
                    <a:t>设想其他人如何查找和解决你的挑战任务？</a:t>
                  </a:r>
                  <a:endParaRPr lang="zh-CN" altLang="en-US" sz="1600" dirty="0"/>
                </a:p>
                <a:p>
                  <a:pPr indent="0">
                    <a:buFont typeface="Lucida Grande" panose="020B0600040502020204"/>
                    <a:buNone/>
                  </a:pP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91" name="Straight Connector 90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4" name="Group 83"/>
            <p:cNvGrpSpPr/>
            <p:nvPr/>
          </p:nvGrpSpPr>
          <p:grpSpPr>
            <a:xfrm>
              <a:off x="457995" y="7913918"/>
              <a:ext cx="6871221" cy="1592073"/>
              <a:chOff x="457995" y="7795380"/>
              <a:chExt cx="6871221" cy="1592073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548715" y="8198733"/>
                <a:ext cx="6779300" cy="118872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457995" y="7795380"/>
                <a:ext cx="6871221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Lucida Grande" panose="020B0600040502020204"/>
                  <a:buChar char="+"/>
                </a:pPr>
                <a:r>
                  <a:rPr lang="zh-CN" altLang="en-US" sz="1600" dirty="0" smtClean="0">
                    <a:sym typeface="+mn-ea"/>
                  </a:rPr>
                  <a:t>是否</a:t>
                </a:r>
                <a:r>
                  <a:rPr lang="zh-CN" altLang="en-US" sz="1600" dirty="0">
                    <a:sym typeface="+mn-ea"/>
                  </a:rPr>
                  <a:t>有人用出乎意料的方法发现和解决了问题？他们的策略是什</a:t>
                </a:r>
                <a:r>
                  <a:rPr lang="zh-CN" altLang="en-US" sz="1600" dirty="0">
                    <a:latin typeface="Futura Condensed"/>
                    <a:cs typeface="Futura Condensed"/>
                  </a:rPr>
                  <a:t>么？ 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  <p:cxnSp>
            <p:nvCxnSpPr>
              <p:cNvPr id="87" name="Straight Connector 86"/>
              <p:cNvCxnSpPr/>
              <p:nvPr/>
            </p:nvCxnSpPr>
            <p:spPr>
              <a:xfrm>
                <a:off x="548715" y="8129719"/>
                <a:ext cx="6780501" cy="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108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60679" y="1621971"/>
            <a:ext cx="3273767" cy="212280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有别于前面三个关注特定主题或作品类型的单元，第 </a:t>
            </a:r>
            <a:r>
              <a:rPr lang="en-US" altLang="zh-CN" sz="1200" dirty="0"/>
              <a:t>5 </a:t>
            </a:r>
            <a:r>
              <a:rPr lang="zh-CN" altLang="en-US" sz="1200" dirty="0"/>
              <a:t>单元的目的是</a:t>
            </a:r>
            <a:r>
              <a:rPr lang="zh-CN" altLang="en-US" sz="1200" dirty="0" smtClean="0"/>
              <a:t>回顾和</a:t>
            </a:r>
            <a:r>
              <a:rPr lang="zh-CN" altLang="en-US" sz="1200" dirty="0"/>
              <a:t>反思之前的学习成果。</a:t>
            </a:r>
            <a:r>
              <a:rPr lang="zh-CN" altLang="en-US" sz="1200" dirty="0">
                <a:sym typeface="+mn-ea"/>
              </a:rPr>
              <a:t>这个单元的活动非常灵活，</a:t>
            </a:r>
            <a:r>
              <a:rPr lang="zh-CN" altLang="en-US" sz="1200" dirty="0"/>
              <a:t>我们将回顾一些挑战任务，拓展技能，</a:t>
            </a:r>
            <a:r>
              <a:rPr lang="zh-CN" altLang="en-US" sz="1200" dirty="0" smtClean="0"/>
              <a:t>改善实践，</a:t>
            </a:r>
            <a:r>
              <a:rPr lang="zh-CN" altLang="en-US" sz="1200" dirty="0"/>
              <a:t>更加深入地探究创意计算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endParaRPr lang="en-US" altLang="zh-CN" sz="1200" dirty="0"/>
          </a:p>
          <a:p>
            <a:r>
              <a:rPr lang="zh-CN" altLang="en-US" sz="1200" dirty="0" smtClean="0"/>
              <a:t>以</a:t>
            </a:r>
            <a:r>
              <a:rPr lang="zh-CN" altLang="en-US" sz="1200" dirty="0"/>
              <a:t>邀请学生回顾过去的学习成果开始；在“知</a:t>
            </a:r>
            <a:r>
              <a:rPr lang="en-US" altLang="zh-CN" sz="1200" dirty="0"/>
              <a:t>/ </a:t>
            </a:r>
            <a:r>
              <a:rPr lang="zh-CN" altLang="en-US" sz="1200" dirty="0"/>
              <a:t>求</a:t>
            </a:r>
            <a:r>
              <a:rPr lang="en-US" altLang="zh-CN" sz="1200" dirty="0"/>
              <a:t>/</a:t>
            </a:r>
            <a:r>
              <a:rPr lang="zh-CN" altLang="en-US" sz="1200" dirty="0"/>
              <a:t>学”活动中，</a:t>
            </a:r>
            <a:r>
              <a:rPr lang="zh-CN" altLang="en-US" sz="1200" dirty="0" smtClean="0"/>
              <a:t>学生们</a:t>
            </a:r>
            <a:r>
              <a:rPr lang="zh-CN" altLang="en-US" sz="1200" dirty="0"/>
              <a:t>评价自己的学习目标。</a:t>
            </a:r>
            <a:endParaRPr lang="zh-CN" altLang="en-US" sz="1200" dirty="0"/>
          </a:p>
          <a:p>
            <a:endParaRPr lang="zh-CN" altLang="en-US" sz="1200" dirty="0"/>
          </a:p>
          <a:p>
            <a:r>
              <a:rPr lang="zh-CN" altLang="en-US" sz="1200" dirty="0"/>
              <a:t>然后，鼓励学生选择合适的后续活动更深入地学习 </a:t>
            </a:r>
            <a:r>
              <a:rPr lang="en-US" altLang="zh-CN" sz="1200" dirty="0"/>
              <a:t>Scratch</a:t>
            </a:r>
            <a:r>
              <a:rPr lang="zh-CN" altLang="en-US" sz="1200" dirty="0"/>
              <a:t>。</a:t>
            </a:r>
            <a:endParaRPr lang="en-US" sz="1200" spc="-20" dirty="0">
              <a:latin typeface="Futura Condensed"/>
              <a:cs typeface="Futura Condensed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35217" y="6771302"/>
            <a:ext cx="6886862" cy="2149099"/>
            <a:chOff x="535217" y="7306475"/>
            <a:chExt cx="6886862" cy="2149099"/>
          </a:xfrm>
        </p:grpSpPr>
        <p:grpSp>
          <p:nvGrpSpPr>
            <p:cNvPr id="19" name="Group 18"/>
            <p:cNvGrpSpPr/>
            <p:nvPr/>
          </p:nvGrpSpPr>
          <p:grpSpPr>
            <a:xfrm>
              <a:off x="535217" y="7309275"/>
              <a:ext cx="5628892" cy="2146299"/>
              <a:chOff x="535217" y="6847709"/>
              <a:chExt cx="5628892" cy="2146299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535217" y="6847730"/>
                <a:ext cx="927787" cy="1993268"/>
                <a:chOff x="535217" y="6847713"/>
                <a:chExt cx="1030874" cy="2214736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535217" y="8104925"/>
                  <a:ext cx="1030874" cy="9575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000" dirty="0"/>
                    <a:t>你了解哪些内容？想要学习什么？</a:t>
                  </a:r>
                  <a:r>
                    <a:rPr lang="zh-CN" altLang="en-US" sz="1000" dirty="0" smtClean="0"/>
                    <a:t>你已经学到了什么</a:t>
                  </a:r>
                  <a:r>
                    <a:rPr lang="zh-CN" altLang="en-US" sz="1000" dirty="0"/>
                    <a:t>？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  <p:grpSp>
              <p:nvGrpSpPr>
                <p:cNvPr id="42" name="Group 41"/>
                <p:cNvGrpSpPr/>
                <p:nvPr/>
              </p:nvGrpSpPr>
              <p:grpSpPr>
                <a:xfrm>
                  <a:off x="535218" y="6847713"/>
                  <a:ext cx="1030873" cy="975086"/>
                  <a:chOff x="535218" y="6847713"/>
                  <a:chExt cx="1030873" cy="975086"/>
                </a:xfrm>
              </p:grpSpPr>
              <p:sp>
                <p:nvSpPr>
                  <p:cNvPr id="43" name="Teardrop 42"/>
                  <p:cNvSpPr/>
                  <p:nvPr/>
                </p:nvSpPr>
                <p:spPr>
                  <a:xfrm rot="8075815">
                    <a:off x="563111" y="6847712"/>
                    <a:ext cx="975086" cy="975087"/>
                  </a:xfrm>
                  <a:prstGeom prst="teardrop">
                    <a:avLst/>
                  </a:prstGeom>
                  <a:solidFill>
                    <a:srgbClr val="F7A654"/>
                  </a:solidFill>
                  <a:ln>
                    <a:noFill/>
                    <a:prstDash val="soli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7A654"/>
                      </a:solidFill>
                    </a:endParaRPr>
                  </a:p>
                </p:txBody>
              </p:sp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535218" y="7146287"/>
                    <a:ext cx="1030873" cy="307776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zh-CN" altLang="en-US" sz="1200" dirty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知</a:t>
                    </a:r>
                    <a:r>
                      <a:rPr lang="en-US" altLang="zh-CN" sz="1200" dirty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/</a:t>
                    </a:r>
                    <a:r>
                      <a:rPr lang="zh-CN" altLang="en-US" sz="1200" dirty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求</a:t>
                    </a:r>
                    <a:r>
                      <a:rPr lang="en-US" altLang="zh-CN" sz="1200" dirty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/</a:t>
                    </a:r>
                    <a:r>
                      <a:rPr lang="zh-CN" altLang="en-US" sz="1200" dirty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学</a:t>
                    </a:r>
                    <a:endParaRPr lang="en-US" sz="1200" dirty="0" smtClean="0">
                      <a:solidFill>
                        <a:srgbClr val="FFFFFF"/>
                      </a:solidFill>
                      <a:latin typeface="Futura Condensed"/>
                      <a:cs typeface="Futura Condensed"/>
                    </a:endParaRPr>
                  </a:p>
                </p:txBody>
              </p:sp>
            </p:grpSp>
          </p:grpSp>
          <p:grpSp>
            <p:nvGrpSpPr>
              <p:cNvPr id="21" name="Group 20"/>
              <p:cNvGrpSpPr/>
              <p:nvPr/>
            </p:nvGrpSpPr>
            <p:grpSpPr>
              <a:xfrm>
                <a:off x="1711987" y="6847709"/>
                <a:ext cx="927787" cy="2146299"/>
                <a:chOff x="1777120" y="6847712"/>
                <a:chExt cx="1030874" cy="2384778"/>
              </a:xfrm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1777120" y="8105012"/>
                  <a:ext cx="1030816" cy="112747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000" dirty="0" smtClean="0"/>
                    <a:t>改编</a:t>
                  </a:r>
                  <a:r>
                    <a:rPr lang="zh-CN" altLang="en-US" sz="1000" dirty="0"/>
                    <a:t>过去的项目，回顾错过的练习，或者</a:t>
                  </a:r>
                  <a:r>
                    <a:rPr lang="zh-CN" altLang="en-US" sz="1000" dirty="0" smtClean="0"/>
                    <a:t>挑战自我学习新的内容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  <p:grpSp>
              <p:nvGrpSpPr>
                <p:cNvPr id="38" name="Group 37"/>
                <p:cNvGrpSpPr/>
                <p:nvPr/>
              </p:nvGrpSpPr>
              <p:grpSpPr>
                <a:xfrm>
                  <a:off x="1777121" y="6847712"/>
                  <a:ext cx="1030873" cy="975086"/>
                  <a:chOff x="1777121" y="6847712"/>
                  <a:chExt cx="1030873" cy="975086"/>
                </a:xfrm>
              </p:grpSpPr>
              <p:sp>
                <p:nvSpPr>
                  <p:cNvPr id="39" name="Teardrop 38"/>
                  <p:cNvSpPr/>
                  <p:nvPr/>
                </p:nvSpPr>
                <p:spPr>
                  <a:xfrm rot="8075815">
                    <a:off x="1805013" y="6847711"/>
                    <a:ext cx="975086" cy="975087"/>
                  </a:xfrm>
                  <a:prstGeom prst="teardrop">
                    <a:avLst/>
                  </a:prstGeom>
                  <a:solidFill>
                    <a:srgbClr val="F7A654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1777121" y="7172213"/>
                    <a:ext cx="1030873" cy="307777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zh-CN" altLang="en-US" sz="1200" dirty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第二回合</a:t>
                    </a:r>
                    <a:endParaRPr lang="en-US" sz="1200" dirty="0" smtClean="0">
                      <a:solidFill>
                        <a:srgbClr val="FFFFFF"/>
                      </a:solidFill>
                      <a:latin typeface="Futura Condensed"/>
                      <a:cs typeface="Futura Condensed"/>
                    </a:endParaRPr>
                  </a:p>
                </p:txBody>
              </p:sp>
            </p:grpSp>
          </p:grpSp>
          <p:grpSp>
            <p:nvGrpSpPr>
              <p:cNvPr id="22" name="Group 21"/>
              <p:cNvGrpSpPr/>
              <p:nvPr/>
            </p:nvGrpSpPr>
            <p:grpSpPr>
              <a:xfrm>
                <a:off x="2884866" y="6847712"/>
                <a:ext cx="2103806" cy="1816652"/>
                <a:chOff x="3026723" y="6847714"/>
                <a:chExt cx="2337561" cy="2018503"/>
              </a:xfrm>
            </p:grpSpPr>
            <p:sp>
              <p:nvSpPr>
                <p:cNvPr id="33" name="Rectangle 32"/>
                <p:cNvSpPr/>
                <p:nvPr/>
              </p:nvSpPr>
              <p:spPr>
                <a:xfrm>
                  <a:off x="4333411" y="8080933"/>
                  <a:ext cx="1030873" cy="78528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000" dirty="0"/>
                    <a:t>用 </a:t>
                  </a:r>
                  <a:r>
                    <a:rPr lang="en-US" altLang="zh-CN" sz="1000" dirty="0"/>
                    <a:t>Scratch </a:t>
                  </a:r>
                  <a:r>
                    <a:rPr lang="zh-CN" altLang="en-US" sz="1000" dirty="0"/>
                    <a:t>创造和物理世界互动的东西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  <p:grpSp>
              <p:nvGrpSpPr>
                <p:cNvPr id="34" name="Group 33"/>
                <p:cNvGrpSpPr/>
                <p:nvPr/>
              </p:nvGrpSpPr>
              <p:grpSpPr>
                <a:xfrm>
                  <a:off x="3026723" y="6847714"/>
                  <a:ext cx="1030873" cy="975086"/>
                  <a:chOff x="3026723" y="6847714"/>
                  <a:chExt cx="1030873" cy="975086"/>
                </a:xfrm>
              </p:grpSpPr>
              <p:sp>
                <p:nvSpPr>
                  <p:cNvPr id="35" name="Teardrop 34"/>
                  <p:cNvSpPr/>
                  <p:nvPr/>
                </p:nvSpPr>
                <p:spPr>
                  <a:xfrm rot="8075815">
                    <a:off x="3054616" y="6847713"/>
                    <a:ext cx="975086" cy="975087"/>
                  </a:xfrm>
                  <a:prstGeom prst="teardrop">
                    <a:avLst/>
                  </a:prstGeom>
                  <a:solidFill>
                    <a:srgbClr val="F7A654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3026723" y="7171706"/>
                    <a:ext cx="1030873" cy="306211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zh-CN" altLang="en-US" sz="1200" dirty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  <a:sym typeface="+mn-ea"/>
                      </a:rPr>
                      <a:t>进阶概念</a:t>
                    </a:r>
                    <a:endParaRPr lang="en-US" sz="1200" dirty="0" smtClean="0">
                      <a:solidFill>
                        <a:srgbClr val="FFFFFF"/>
                      </a:solidFill>
                      <a:latin typeface="Futura Condensed"/>
                      <a:cs typeface="Futura Condensed"/>
                    </a:endParaRPr>
                  </a:p>
                </p:txBody>
              </p:sp>
            </p:grpSp>
          </p:grpSp>
          <p:grpSp>
            <p:nvGrpSpPr>
              <p:cNvPr id="23" name="Group 22"/>
              <p:cNvGrpSpPr/>
              <p:nvPr/>
            </p:nvGrpSpPr>
            <p:grpSpPr>
              <a:xfrm>
                <a:off x="5236322" y="6847711"/>
                <a:ext cx="927787" cy="1470821"/>
                <a:chOff x="5465106" y="6847713"/>
                <a:chExt cx="1030874" cy="1634246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5465106" y="8079524"/>
                  <a:ext cx="1030873" cy="40243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000" dirty="0"/>
                    <a:t>为他人设计学习体验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  <p:grpSp>
              <p:nvGrpSpPr>
                <p:cNvPr id="30" name="Group 29"/>
                <p:cNvGrpSpPr/>
                <p:nvPr/>
              </p:nvGrpSpPr>
              <p:grpSpPr>
                <a:xfrm>
                  <a:off x="5465107" y="6847713"/>
                  <a:ext cx="1030873" cy="975086"/>
                  <a:chOff x="5465107" y="6847713"/>
                  <a:chExt cx="1030873" cy="975086"/>
                </a:xfrm>
              </p:grpSpPr>
              <p:sp>
                <p:nvSpPr>
                  <p:cNvPr id="31" name="Teardrop 30"/>
                  <p:cNvSpPr/>
                  <p:nvPr/>
                </p:nvSpPr>
                <p:spPr>
                  <a:xfrm rot="8075815">
                    <a:off x="5493000" y="6847712"/>
                    <a:ext cx="975086" cy="975087"/>
                  </a:xfrm>
                  <a:prstGeom prst="teardrop">
                    <a:avLst/>
                  </a:prstGeom>
                  <a:solidFill>
                    <a:srgbClr val="F7A654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5465107" y="7173204"/>
                    <a:ext cx="1030873" cy="306211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zh-CN" altLang="en-US" sz="1200" dirty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活动设计</a:t>
                    </a:r>
                    <a:endParaRPr lang="en-US" sz="1200" dirty="0" smtClean="0">
                      <a:solidFill>
                        <a:srgbClr val="FFFFFF"/>
                      </a:solidFill>
                      <a:latin typeface="Futura Condensed"/>
                      <a:cs typeface="Futura Condensed"/>
                    </a:endParaRPr>
                  </a:p>
                </p:txBody>
              </p:sp>
            </p:grpSp>
          </p:grpSp>
          <p:grpSp>
            <p:nvGrpSpPr>
              <p:cNvPr id="24" name="Group 23"/>
              <p:cNvGrpSpPr/>
              <p:nvPr/>
            </p:nvGrpSpPr>
            <p:grpSpPr>
              <a:xfrm>
                <a:off x="2884658" y="6847718"/>
                <a:ext cx="2103808" cy="1684581"/>
                <a:chOff x="2946520" y="6847714"/>
                <a:chExt cx="2337563" cy="1871755"/>
              </a:xfrm>
            </p:grpSpPr>
            <p:grpSp>
              <p:nvGrpSpPr>
                <p:cNvPr id="25" name="Group 24"/>
                <p:cNvGrpSpPr/>
                <p:nvPr/>
              </p:nvGrpSpPr>
              <p:grpSpPr>
                <a:xfrm>
                  <a:off x="4253210" y="6847714"/>
                  <a:ext cx="1030873" cy="975087"/>
                  <a:chOff x="4253210" y="6847714"/>
                  <a:chExt cx="1030873" cy="975087"/>
                </a:xfrm>
              </p:grpSpPr>
              <p:sp>
                <p:nvSpPr>
                  <p:cNvPr id="27" name="Teardrop 26"/>
                  <p:cNvSpPr/>
                  <p:nvPr/>
                </p:nvSpPr>
                <p:spPr>
                  <a:xfrm rot="8075815">
                    <a:off x="4281103" y="6847713"/>
                    <a:ext cx="975087" cy="975088"/>
                  </a:xfrm>
                  <a:prstGeom prst="teardrop">
                    <a:avLst/>
                  </a:prstGeom>
                  <a:solidFill>
                    <a:srgbClr val="F7A654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4253210" y="7146302"/>
                    <a:ext cx="1030873" cy="511527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zh-CN" altLang="en-US" sz="1200" dirty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  <a:sym typeface="+mn-ea"/>
                      </a:rPr>
                      <a:t>硬件和扩展</a:t>
                    </a:r>
                    <a:endParaRPr lang="en-US" sz="1200" dirty="0" smtClean="0">
                      <a:solidFill>
                        <a:srgbClr val="FFFFFF"/>
                      </a:solidFill>
                      <a:latin typeface="Futura Condensed"/>
                      <a:cs typeface="Futura Condensed"/>
                    </a:endParaRPr>
                  </a:p>
                </p:txBody>
              </p:sp>
            </p:grpSp>
            <p:sp>
              <p:nvSpPr>
                <p:cNvPr id="26" name="Rectangle 25"/>
                <p:cNvSpPr/>
                <p:nvPr/>
              </p:nvSpPr>
              <p:spPr>
                <a:xfrm>
                  <a:off x="2946520" y="8104931"/>
                  <a:ext cx="1030873" cy="61453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000" dirty="0" smtClean="0"/>
                    <a:t>创作使用视频侦测和</a:t>
                  </a:r>
                  <a:r>
                    <a:rPr lang="zh-CN" altLang="en-US" sz="1000" dirty="0"/>
                    <a:t>克隆的项目</a:t>
                  </a:r>
                  <a:endParaRPr lang="zh-CN" altLang="en-US" sz="1000" dirty="0"/>
                </a:p>
              </p:txBody>
            </p:sp>
          </p:grpSp>
        </p:grpSp>
        <p:grpSp>
          <p:nvGrpSpPr>
            <p:cNvPr id="14" name="Group 13"/>
            <p:cNvGrpSpPr/>
            <p:nvPr/>
          </p:nvGrpSpPr>
          <p:grpSpPr>
            <a:xfrm>
              <a:off x="6337659" y="7306475"/>
              <a:ext cx="1084420" cy="1656636"/>
              <a:chOff x="6337659" y="7333121"/>
              <a:chExt cx="1084420" cy="1656636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6337659" y="8436672"/>
                <a:ext cx="1084420" cy="5530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000" dirty="0"/>
                  <a:t>设计你的“抓虫子”程序 ，看看别人能否解决</a:t>
                </a:r>
                <a:endParaRPr lang="en-US" sz="10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16" name="Teardrop 15"/>
              <p:cNvSpPr/>
              <p:nvPr/>
            </p:nvSpPr>
            <p:spPr>
              <a:xfrm rot="8075815">
                <a:off x="6438964" y="7333120"/>
                <a:ext cx="877577" cy="877579"/>
              </a:xfrm>
              <a:prstGeom prst="teardrop">
                <a:avLst/>
              </a:prstGeom>
              <a:solidFill>
                <a:srgbClr val="F7A65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413860" y="7627971"/>
                <a:ext cx="927786" cy="275590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1" rtlCol="0">
                <a:spAutoFit/>
              </a:bodyPr>
              <a:lstStyle/>
              <a:p>
                <a:pPr algn="ctr"/>
                <a:r>
                  <a:rPr lang="zh-CN" altLang="en-US" sz="1200" dirty="0">
                    <a:solidFill>
                      <a:srgbClr val="FFFFFF"/>
                    </a:solidFill>
                    <a:latin typeface="Futura Condensed"/>
                    <a:cs typeface="Futura Condensed"/>
                  </a:rPr>
                  <a:t>抓虫子</a:t>
                </a:r>
                <a:endParaRPr lang="en-US" sz="1200" dirty="0" smtClean="0">
                  <a:solidFill>
                    <a:srgbClr val="FFFFFF"/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1801735" y="6314503"/>
            <a:ext cx="723275" cy="400386"/>
            <a:chOff x="1801735" y="6314503"/>
            <a:chExt cx="723275" cy="400386"/>
          </a:xfrm>
        </p:grpSpPr>
        <p:cxnSp>
          <p:nvCxnSpPr>
            <p:cNvPr id="136" name="Straight Connector 135"/>
            <p:cNvCxnSpPr/>
            <p:nvPr/>
          </p:nvCxnSpPr>
          <p:spPr>
            <a:xfrm flipH="1" flipV="1">
              <a:off x="2173558" y="6536857"/>
              <a:ext cx="1" cy="178032"/>
            </a:xfrm>
            <a:prstGeom prst="line">
              <a:avLst/>
            </a:prstGeom>
            <a:solidFill>
              <a:schemeClr val="accent3"/>
            </a:solidFill>
            <a:ln w="12700" cmpd="sng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7" name="Rectangle 136"/>
            <p:cNvSpPr/>
            <p:nvPr/>
          </p:nvSpPr>
          <p:spPr>
            <a:xfrm>
              <a:off x="1801735" y="6314503"/>
              <a:ext cx="723275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50" dirty="0" smtClean="0"/>
                <a:t>第二部分</a:t>
              </a:r>
              <a:endParaRPr lang="en-US" altLang="zh-CN" sz="1050" dirty="0"/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634257" y="6313615"/>
            <a:ext cx="723276" cy="404990"/>
            <a:chOff x="634257" y="6313615"/>
            <a:chExt cx="723276" cy="404990"/>
          </a:xfrm>
        </p:grpSpPr>
        <p:cxnSp>
          <p:nvCxnSpPr>
            <p:cNvPr id="138" name="Straight Connector 137"/>
            <p:cNvCxnSpPr/>
            <p:nvPr/>
          </p:nvCxnSpPr>
          <p:spPr>
            <a:xfrm flipH="1" flipV="1">
              <a:off x="992120" y="6536857"/>
              <a:ext cx="3775" cy="181748"/>
            </a:xfrm>
            <a:prstGeom prst="line">
              <a:avLst/>
            </a:prstGeom>
            <a:solidFill>
              <a:schemeClr val="accent3"/>
            </a:solidFill>
            <a:ln w="12700" cmpd="sng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9" name="Rectangle 138"/>
            <p:cNvSpPr/>
            <p:nvPr/>
          </p:nvSpPr>
          <p:spPr>
            <a:xfrm>
              <a:off x="634257" y="6313615"/>
              <a:ext cx="723276" cy="25391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50" dirty="0"/>
                <a:t>第一部分</a:t>
              </a:r>
              <a:endParaRPr lang="en-US" altLang="zh-CN" sz="105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319022" y="6315572"/>
            <a:ext cx="1173823" cy="400902"/>
            <a:chOff x="3319022" y="6315572"/>
            <a:chExt cx="1173823" cy="400902"/>
          </a:xfrm>
        </p:grpSpPr>
        <p:cxnSp>
          <p:nvCxnSpPr>
            <p:cNvPr id="140" name="Straight Connector 139"/>
            <p:cNvCxnSpPr/>
            <p:nvPr/>
          </p:nvCxnSpPr>
          <p:spPr>
            <a:xfrm flipH="1" flipV="1">
              <a:off x="3322797" y="6441239"/>
              <a:ext cx="1" cy="275235"/>
            </a:xfrm>
            <a:prstGeom prst="line">
              <a:avLst/>
            </a:prstGeom>
            <a:solidFill>
              <a:srgbClr val="AA28BA"/>
            </a:solidFill>
            <a:ln w="12700" cmpd="sng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 flipH="1" flipV="1">
              <a:off x="4489070" y="6433842"/>
              <a:ext cx="3775" cy="281047"/>
            </a:xfrm>
            <a:prstGeom prst="line">
              <a:avLst/>
            </a:prstGeom>
            <a:solidFill>
              <a:srgbClr val="AA28BA"/>
            </a:solidFill>
            <a:ln w="12700" cmpd="sng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3319022" y="6441239"/>
              <a:ext cx="1170048" cy="0"/>
            </a:xfrm>
            <a:prstGeom prst="line">
              <a:avLst/>
            </a:prstGeom>
            <a:solidFill>
              <a:srgbClr val="AA28BA"/>
            </a:solidFill>
            <a:ln w="12700" cmpd="sng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3" name="Rectangle 142"/>
            <p:cNvSpPr/>
            <p:nvPr/>
          </p:nvSpPr>
          <p:spPr>
            <a:xfrm>
              <a:off x="3539382" y="6315572"/>
              <a:ext cx="723275" cy="253916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50" dirty="0" smtClean="0"/>
                <a:t>第三部分</a:t>
              </a:r>
              <a:endParaRPr lang="en-US" altLang="zh-CN" sz="1050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336902" y="6313615"/>
            <a:ext cx="1906262" cy="404990"/>
            <a:chOff x="5336902" y="6313615"/>
            <a:chExt cx="1906262" cy="404990"/>
          </a:xfrm>
        </p:grpSpPr>
        <p:cxnSp>
          <p:nvCxnSpPr>
            <p:cNvPr id="144" name="Straight Connector 143"/>
            <p:cNvCxnSpPr/>
            <p:nvPr/>
          </p:nvCxnSpPr>
          <p:spPr>
            <a:xfrm flipH="1" flipV="1">
              <a:off x="6877752" y="6536857"/>
              <a:ext cx="3775" cy="181748"/>
            </a:xfrm>
            <a:prstGeom prst="line">
              <a:avLst/>
            </a:prstGeom>
            <a:solidFill>
              <a:schemeClr val="accent3"/>
            </a:solidFill>
            <a:ln w="12700" cmpd="sng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5" name="Rectangle 144"/>
            <p:cNvSpPr/>
            <p:nvPr/>
          </p:nvSpPr>
          <p:spPr>
            <a:xfrm>
              <a:off x="6519889" y="6313615"/>
              <a:ext cx="723275" cy="25391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50" dirty="0" smtClean="0"/>
                <a:t>第五部分</a:t>
              </a:r>
              <a:endParaRPr lang="en-US" altLang="zh-CN" sz="1050" dirty="0"/>
            </a:p>
          </p:txBody>
        </p:sp>
        <p:cxnSp>
          <p:nvCxnSpPr>
            <p:cNvPr id="146" name="Straight Connector 145"/>
            <p:cNvCxnSpPr/>
            <p:nvPr/>
          </p:nvCxnSpPr>
          <p:spPr>
            <a:xfrm flipH="1" flipV="1">
              <a:off x="5704674" y="6540572"/>
              <a:ext cx="1" cy="178033"/>
            </a:xfrm>
            <a:prstGeom prst="line">
              <a:avLst/>
            </a:prstGeom>
            <a:solidFill>
              <a:schemeClr val="accent3"/>
            </a:solidFill>
            <a:ln w="12700" cmpd="sng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7" name="Rectangle 146"/>
            <p:cNvSpPr/>
            <p:nvPr/>
          </p:nvSpPr>
          <p:spPr>
            <a:xfrm>
              <a:off x="5336902" y="6313615"/>
              <a:ext cx="723275" cy="25391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50" dirty="0" smtClean="0"/>
                <a:t>第四部分</a:t>
              </a:r>
              <a:endParaRPr lang="en-US" altLang="zh-CN" sz="1050" dirty="0"/>
            </a:p>
          </p:txBody>
        </p:sp>
      </p:grpSp>
      <p:pic>
        <p:nvPicPr>
          <p:cNvPr id="60" name="Picture 59" descr="Screen Shot 2014-07-30 at 7.34.05 PM.png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0"/>
          <a:stretch>
            <a:fillRect/>
          </a:stretch>
        </p:blipFill>
        <p:spPr>
          <a:xfrm>
            <a:off x="467805" y="1704630"/>
            <a:ext cx="3314123" cy="2489087"/>
          </a:xfrm>
          <a:prstGeom prst="rect">
            <a:avLst/>
          </a:prstGeom>
        </p:spPr>
      </p:pic>
      <p:sp>
        <p:nvSpPr>
          <p:cNvPr id="58" name="Slide Number Placeholder 2"/>
          <p:cNvSpPr txBox="1"/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91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-1" y="668431"/>
            <a:ext cx="7582143" cy="479582"/>
            <a:chOff x="-1" y="668431"/>
            <a:chExt cx="7582143" cy="479582"/>
          </a:xfrm>
        </p:grpSpPr>
        <p:sp>
          <p:nvSpPr>
            <p:cNvPr id="64" name="Rectangle 13"/>
            <p:cNvSpPr/>
            <p:nvPr/>
          </p:nvSpPr>
          <p:spPr>
            <a:xfrm>
              <a:off x="-1" y="668431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-1" fmla="*/ 0 w 7517041"/>
                <a:gd name="connsiteY0-2" fmla="*/ 0 h 479582"/>
                <a:gd name="connsiteX1-3" fmla="*/ 7517041 w 7517041"/>
                <a:gd name="connsiteY1-4" fmla="*/ 0 h 479582"/>
                <a:gd name="connsiteX2-5" fmla="*/ 7274999 w 7517041"/>
                <a:gd name="connsiteY2-6" fmla="*/ 239230 h 479582"/>
                <a:gd name="connsiteX3-7" fmla="*/ 7517041 w 7517041"/>
                <a:gd name="connsiteY3-8" fmla="*/ 479582 h 479582"/>
                <a:gd name="connsiteX4-9" fmla="*/ 0 w 7517041"/>
                <a:gd name="connsiteY4-10" fmla="*/ 479582 h 479582"/>
                <a:gd name="connsiteX5" fmla="*/ 0 w 7517041"/>
                <a:gd name="connsiteY5" fmla="*/ 0 h 479582"/>
                <a:gd name="connsiteX0-11" fmla="*/ 0 w 7517041"/>
                <a:gd name="connsiteY0-12" fmla="*/ 0 h 479582"/>
                <a:gd name="connsiteX1-13" fmla="*/ 7517041 w 7517041"/>
                <a:gd name="connsiteY1-14" fmla="*/ 0 h 479582"/>
                <a:gd name="connsiteX2-15" fmla="*/ 7274999 w 7517041"/>
                <a:gd name="connsiteY2-16" fmla="*/ 239230 h 479582"/>
                <a:gd name="connsiteX3-17" fmla="*/ 7517041 w 7517041"/>
                <a:gd name="connsiteY3-18" fmla="*/ 479582 h 479582"/>
                <a:gd name="connsiteX4-19" fmla="*/ 0 w 7517041"/>
                <a:gd name="connsiteY4-20" fmla="*/ 479582 h 479582"/>
                <a:gd name="connsiteX5-21" fmla="*/ 0 w 7517041"/>
                <a:gd name="connsiteY5-22" fmla="*/ 0 h 479582"/>
                <a:gd name="connsiteX0-23" fmla="*/ 0 w 7517041"/>
                <a:gd name="connsiteY0-24" fmla="*/ 0 h 479582"/>
                <a:gd name="connsiteX1-25" fmla="*/ 7517041 w 7517041"/>
                <a:gd name="connsiteY1-26" fmla="*/ 0 h 479582"/>
                <a:gd name="connsiteX2-27" fmla="*/ 7274999 w 7517041"/>
                <a:gd name="connsiteY2-28" fmla="*/ 239230 h 479582"/>
                <a:gd name="connsiteX3-29" fmla="*/ 7517041 w 7517041"/>
                <a:gd name="connsiteY3-30" fmla="*/ 479582 h 479582"/>
                <a:gd name="connsiteX4-31" fmla="*/ 0 w 7517041"/>
                <a:gd name="connsiteY4-32" fmla="*/ 479582 h 479582"/>
                <a:gd name="connsiteX5-33" fmla="*/ 0 w 7517041"/>
                <a:gd name="connsiteY5-34" fmla="*/ 0 h 479582"/>
                <a:gd name="connsiteX0-35" fmla="*/ 0 w 7517041"/>
                <a:gd name="connsiteY0-36" fmla="*/ 0 h 479582"/>
                <a:gd name="connsiteX1-37" fmla="*/ 7517041 w 7517041"/>
                <a:gd name="connsiteY1-38" fmla="*/ 0 h 479582"/>
                <a:gd name="connsiteX2-39" fmla="*/ 7274999 w 7517041"/>
                <a:gd name="connsiteY2-40" fmla="*/ 239230 h 479582"/>
                <a:gd name="connsiteX3-41" fmla="*/ 7517041 w 7517041"/>
                <a:gd name="connsiteY3-42" fmla="*/ 479582 h 479582"/>
                <a:gd name="connsiteX4-43" fmla="*/ 0 w 7517041"/>
                <a:gd name="connsiteY4-44" fmla="*/ 479582 h 479582"/>
                <a:gd name="connsiteX5-45" fmla="*/ 0 w 7517041"/>
                <a:gd name="connsiteY5-46" fmla="*/ 0 h 479582"/>
                <a:gd name="connsiteX0-47" fmla="*/ 0 w 7517066"/>
                <a:gd name="connsiteY0-48" fmla="*/ 0 h 479582"/>
                <a:gd name="connsiteX1-49" fmla="*/ 7517041 w 7517066"/>
                <a:gd name="connsiteY1-50" fmla="*/ 0 h 479582"/>
                <a:gd name="connsiteX2-51" fmla="*/ 7274999 w 7517066"/>
                <a:gd name="connsiteY2-52" fmla="*/ 239230 h 479582"/>
                <a:gd name="connsiteX3-53" fmla="*/ 7517041 w 7517066"/>
                <a:gd name="connsiteY3-54" fmla="*/ 479582 h 479582"/>
                <a:gd name="connsiteX4-55" fmla="*/ 0 w 7517066"/>
                <a:gd name="connsiteY4-56" fmla="*/ 479582 h 479582"/>
                <a:gd name="connsiteX5-57" fmla="*/ 0 w 7517066"/>
                <a:gd name="connsiteY5-58" fmla="*/ 0 h 479582"/>
                <a:gd name="connsiteX0-59" fmla="*/ 0 w 7517114"/>
                <a:gd name="connsiteY0-60" fmla="*/ 0 h 479582"/>
                <a:gd name="connsiteX1-61" fmla="*/ 7517041 w 7517114"/>
                <a:gd name="connsiteY1-62" fmla="*/ 0 h 479582"/>
                <a:gd name="connsiteX2-63" fmla="*/ 7274999 w 7517114"/>
                <a:gd name="connsiteY2-64" fmla="*/ 239230 h 479582"/>
                <a:gd name="connsiteX3-65" fmla="*/ 7517041 w 7517114"/>
                <a:gd name="connsiteY3-66" fmla="*/ 479582 h 479582"/>
                <a:gd name="connsiteX4-67" fmla="*/ 0 w 7517114"/>
                <a:gd name="connsiteY4-68" fmla="*/ 479582 h 479582"/>
                <a:gd name="connsiteX5-69" fmla="*/ 0 w 7517114"/>
                <a:gd name="connsiteY5-70" fmla="*/ 0 h 4795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832651" y="668431"/>
              <a:ext cx="3501795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zh-CN" altLang="en-US" sz="2400" dirty="0">
                  <a:solidFill>
                    <a:schemeClr val="bg1"/>
                  </a:solidFill>
                </a:rPr>
                <a:t>选择你自己的探索之路</a:t>
              </a:r>
              <a:endParaRPr lang="en-US" altLang="zh-CN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-1" y="5256957"/>
            <a:ext cx="7582143" cy="479582"/>
            <a:chOff x="-1" y="5256957"/>
            <a:chExt cx="7582143" cy="479582"/>
          </a:xfrm>
        </p:grpSpPr>
        <p:sp>
          <p:nvSpPr>
            <p:cNvPr id="67" name="Rectangle 13"/>
            <p:cNvSpPr/>
            <p:nvPr/>
          </p:nvSpPr>
          <p:spPr>
            <a:xfrm>
              <a:off x="-1" y="5256957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-1" fmla="*/ 0 w 7517041"/>
                <a:gd name="connsiteY0-2" fmla="*/ 0 h 479582"/>
                <a:gd name="connsiteX1-3" fmla="*/ 7517041 w 7517041"/>
                <a:gd name="connsiteY1-4" fmla="*/ 0 h 479582"/>
                <a:gd name="connsiteX2-5" fmla="*/ 7274999 w 7517041"/>
                <a:gd name="connsiteY2-6" fmla="*/ 239230 h 479582"/>
                <a:gd name="connsiteX3-7" fmla="*/ 7517041 w 7517041"/>
                <a:gd name="connsiteY3-8" fmla="*/ 479582 h 479582"/>
                <a:gd name="connsiteX4-9" fmla="*/ 0 w 7517041"/>
                <a:gd name="connsiteY4-10" fmla="*/ 479582 h 479582"/>
                <a:gd name="connsiteX5" fmla="*/ 0 w 7517041"/>
                <a:gd name="connsiteY5" fmla="*/ 0 h 479582"/>
                <a:gd name="connsiteX0-11" fmla="*/ 0 w 7517041"/>
                <a:gd name="connsiteY0-12" fmla="*/ 0 h 479582"/>
                <a:gd name="connsiteX1-13" fmla="*/ 7517041 w 7517041"/>
                <a:gd name="connsiteY1-14" fmla="*/ 0 h 479582"/>
                <a:gd name="connsiteX2-15" fmla="*/ 7274999 w 7517041"/>
                <a:gd name="connsiteY2-16" fmla="*/ 239230 h 479582"/>
                <a:gd name="connsiteX3-17" fmla="*/ 7517041 w 7517041"/>
                <a:gd name="connsiteY3-18" fmla="*/ 479582 h 479582"/>
                <a:gd name="connsiteX4-19" fmla="*/ 0 w 7517041"/>
                <a:gd name="connsiteY4-20" fmla="*/ 479582 h 479582"/>
                <a:gd name="connsiteX5-21" fmla="*/ 0 w 7517041"/>
                <a:gd name="connsiteY5-22" fmla="*/ 0 h 479582"/>
                <a:gd name="connsiteX0-23" fmla="*/ 0 w 7517041"/>
                <a:gd name="connsiteY0-24" fmla="*/ 0 h 479582"/>
                <a:gd name="connsiteX1-25" fmla="*/ 7517041 w 7517041"/>
                <a:gd name="connsiteY1-26" fmla="*/ 0 h 479582"/>
                <a:gd name="connsiteX2-27" fmla="*/ 7274999 w 7517041"/>
                <a:gd name="connsiteY2-28" fmla="*/ 239230 h 479582"/>
                <a:gd name="connsiteX3-29" fmla="*/ 7517041 w 7517041"/>
                <a:gd name="connsiteY3-30" fmla="*/ 479582 h 479582"/>
                <a:gd name="connsiteX4-31" fmla="*/ 0 w 7517041"/>
                <a:gd name="connsiteY4-32" fmla="*/ 479582 h 479582"/>
                <a:gd name="connsiteX5-33" fmla="*/ 0 w 7517041"/>
                <a:gd name="connsiteY5-34" fmla="*/ 0 h 479582"/>
                <a:gd name="connsiteX0-35" fmla="*/ 0 w 7517041"/>
                <a:gd name="connsiteY0-36" fmla="*/ 0 h 479582"/>
                <a:gd name="connsiteX1-37" fmla="*/ 7517041 w 7517041"/>
                <a:gd name="connsiteY1-38" fmla="*/ 0 h 479582"/>
                <a:gd name="connsiteX2-39" fmla="*/ 7274999 w 7517041"/>
                <a:gd name="connsiteY2-40" fmla="*/ 239230 h 479582"/>
                <a:gd name="connsiteX3-41" fmla="*/ 7517041 w 7517041"/>
                <a:gd name="connsiteY3-42" fmla="*/ 479582 h 479582"/>
                <a:gd name="connsiteX4-43" fmla="*/ 0 w 7517041"/>
                <a:gd name="connsiteY4-44" fmla="*/ 479582 h 479582"/>
                <a:gd name="connsiteX5-45" fmla="*/ 0 w 7517041"/>
                <a:gd name="connsiteY5-46" fmla="*/ 0 h 479582"/>
                <a:gd name="connsiteX0-47" fmla="*/ 0 w 7517066"/>
                <a:gd name="connsiteY0-48" fmla="*/ 0 h 479582"/>
                <a:gd name="connsiteX1-49" fmla="*/ 7517041 w 7517066"/>
                <a:gd name="connsiteY1-50" fmla="*/ 0 h 479582"/>
                <a:gd name="connsiteX2-51" fmla="*/ 7274999 w 7517066"/>
                <a:gd name="connsiteY2-52" fmla="*/ 239230 h 479582"/>
                <a:gd name="connsiteX3-53" fmla="*/ 7517041 w 7517066"/>
                <a:gd name="connsiteY3-54" fmla="*/ 479582 h 479582"/>
                <a:gd name="connsiteX4-55" fmla="*/ 0 w 7517066"/>
                <a:gd name="connsiteY4-56" fmla="*/ 479582 h 479582"/>
                <a:gd name="connsiteX5-57" fmla="*/ 0 w 7517066"/>
                <a:gd name="connsiteY5-58" fmla="*/ 0 h 479582"/>
                <a:gd name="connsiteX0-59" fmla="*/ 0 w 7517114"/>
                <a:gd name="connsiteY0-60" fmla="*/ 0 h 479582"/>
                <a:gd name="connsiteX1-61" fmla="*/ 7517041 w 7517114"/>
                <a:gd name="connsiteY1-62" fmla="*/ 0 h 479582"/>
                <a:gd name="connsiteX2-63" fmla="*/ 7274999 w 7517114"/>
                <a:gd name="connsiteY2-64" fmla="*/ 239230 h 479582"/>
                <a:gd name="connsiteX3-65" fmla="*/ 7517041 w 7517114"/>
                <a:gd name="connsiteY3-66" fmla="*/ 479582 h 479582"/>
                <a:gd name="connsiteX4-67" fmla="*/ 0 w 7517114"/>
                <a:gd name="connsiteY4-68" fmla="*/ 479582 h 479582"/>
                <a:gd name="connsiteX5-69" fmla="*/ 0 w 7517114"/>
                <a:gd name="connsiteY5-70" fmla="*/ 0 h 4795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223496" y="5256957"/>
              <a:ext cx="2110950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zh-CN" altLang="en-US" sz="2400" dirty="0">
                  <a:solidFill>
                    <a:schemeClr val="bg1"/>
                  </a:solidFill>
                </a:rPr>
                <a:t>建议流程</a:t>
              </a:r>
              <a:endParaRPr lang="en-US" altLang="zh-CN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57995" y="2830659"/>
            <a:ext cx="3324338" cy="3728189"/>
            <a:chOff x="422410" y="2830659"/>
            <a:chExt cx="3324338" cy="3728189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23024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/>
                <a:t>在这个自主学习活动中，学生将对当前的理解进行反思，根据个人</a:t>
              </a:r>
              <a:r>
                <a:rPr lang="zh-CN" altLang="en-US" sz="1200" dirty="0" smtClean="0"/>
                <a:t>兴趣</a:t>
              </a:r>
              <a:r>
                <a:rPr lang="zh-CN" altLang="en-US" sz="1200" dirty="0"/>
                <a:t>构建新的知识。</a:t>
              </a:r>
              <a:r>
                <a:rPr lang="zh-CN" altLang="en-US" sz="1200" dirty="0" smtClean="0"/>
                <a:t> （可选）将 “知</a:t>
              </a:r>
              <a:r>
                <a:rPr lang="en-US" altLang="zh-CN" sz="1200" dirty="0"/>
                <a:t>/</a:t>
              </a:r>
              <a:r>
                <a:rPr lang="zh-CN" altLang="en-US" sz="1200" dirty="0"/>
                <a:t>求</a:t>
              </a:r>
              <a:r>
                <a:rPr lang="en-US" altLang="zh-CN" sz="1200" dirty="0"/>
                <a:t>/</a:t>
              </a:r>
              <a:r>
                <a:rPr lang="zh-CN" altLang="en-US" sz="1200" dirty="0"/>
                <a:t>学</a:t>
              </a:r>
              <a:r>
                <a:rPr lang="en-US" altLang="zh-CN" sz="1200" dirty="0"/>
                <a:t>”</a:t>
              </a:r>
              <a:r>
                <a:rPr lang="zh-CN" altLang="en-US" sz="1200" dirty="0"/>
                <a:t>工作表分发给学生</a:t>
              </a:r>
              <a:r>
                <a:rPr lang="zh-CN" altLang="en-US" sz="1200" dirty="0" smtClean="0"/>
                <a:t>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让</a:t>
              </a:r>
              <a:r>
                <a:rPr lang="zh-CN" altLang="en-US" sz="1200" dirty="0"/>
                <a:t>学生反思已经知道的，以及接下来要学习的 </a:t>
              </a:r>
              <a:r>
                <a:rPr lang="en-US" altLang="zh-CN" sz="1200" dirty="0"/>
                <a:t>Scratch </a:t>
              </a:r>
              <a:r>
                <a:rPr lang="zh-CN" altLang="en-US" sz="1200" dirty="0"/>
                <a:t>和创意计算内容。引导学生在设计日志或</a:t>
              </a:r>
              <a:r>
                <a:rPr lang="zh-CN" altLang="en-US" sz="1200" dirty="0" smtClean="0">
                  <a:sym typeface="+mn-ea"/>
                </a:rPr>
                <a:t>“知</a:t>
              </a:r>
              <a:r>
                <a:rPr lang="en-US" altLang="zh-CN" sz="1200" dirty="0">
                  <a:sym typeface="+mn-ea"/>
                </a:rPr>
                <a:t>/</a:t>
              </a:r>
              <a:r>
                <a:rPr lang="zh-CN" altLang="en-US" sz="1200" dirty="0">
                  <a:sym typeface="+mn-ea"/>
                </a:rPr>
                <a:t>求</a:t>
              </a:r>
              <a:r>
                <a:rPr lang="en-US" altLang="zh-CN" sz="1200" dirty="0">
                  <a:sym typeface="+mn-ea"/>
                </a:rPr>
                <a:t>/</a:t>
              </a:r>
              <a:r>
                <a:rPr lang="zh-CN" altLang="en-US" sz="1200" dirty="0">
                  <a:sym typeface="+mn-ea"/>
                </a:rPr>
                <a:t>学</a:t>
              </a:r>
              <a:r>
                <a:rPr lang="en-US" altLang="zh-CN" sz="1200" dirty="0">
                  <a:sym typeface="+mn-ea"/>
                </a:rPr>
                <a:t>”</a:t>
              </a:r>
              <a:r>
                <a:rPr lang="zh-CN" altLang="en-US" sz="1200" dirty="0">
                  <a:sym typeface="+mn-ea"/>
                </a:rPr>
                <a:t>工作表中回答前两个问题。接下来，</a:t>
              </a:r>
              <a:r>
                <a:rPr lang="zh-CN" altLang="en-US" sz="1200" dirty="0"/>
                <a:t>给学生时间探索来自“你想要知道什么？”回答中的学习兴趣 </a:t>
              </a:r>
              <a:r>
                <a:rPr lang="zh-CN" altLang="en-US" sz="1200" dirty="0" smtClean="0"/>
                <a:t>。最后，让学生在设计日志或</a:t>
              </a:r>
              <a:r>
                <a:rPr lang="zh-CN" altLang="en-US" sz="1200" dirty="0" smtClean="0">
                  <a:sym typeface="+mn-ea"/>
                </a:rPr>
                <a:t>“知</a:t>
              </a:r>
              <a:r>
                <a:rPr lang="en-US" altLang="zh-CN" sz="1200" dirty="0">
                  <a:sym typeface="+mn-ea"/>
                </a:rPr>
                <a:t>/</a:t>
              </a:r>
              <a:r>
                <a:rPr lang="zh-CN" altLang="en-US" sz="1200" dirty="0">
                  <a:sym typeface="+mn-ea"/>
                </a:rPr>
                <a:t>求</a:t>
              </a:r>
              <a:r>
                <a:rPr lang="en-US" altLang="zh-CN" sz="1200" dirty="0">
                  <a:sym typeface="+mn-ea"/>
                </a:rPr>
                <a:t>/</a:t>
              </a:r>
              <a:r>
                <a:rPr lang="zh-CN" altLang="en-US" sz="1200" dirty="0">
                  <a:sym typeface="+mn-ea"/>
                </a:rPr>
                <a:t>学</a:t>
              </a:r>
              <a:r>
                <a:rPr lang="en-US" altLang="zh-CN" sz="1200" dirty="0">
                  <a:sym typeface="+mn-ea"/>
                </a:rPr>
                <a:t>”</a:t>
              </a:r>
              <a:r>
                <a:rPr lang="zh-CN" altLang="en-US" sz="1200" dirty="0">
                  <a:sym typeface="+mn-ea"/>
                </a:rPr>
                <a:t>工作表中回答第 </a:t>
              </a:r>
              <a:r>
                <a:rPr lang="en-US" altLang="zh-CN" sz="1200" dirty="0">
                  <a:sym typeface="+mn-ea"/>
                </a:rPr>
                <a:t>3 </a:t>
              </a:r>
              <a:r>
                <a:rPr lang="zh-CN" altLang="en-US" sz="1200" dirty="0">
                  <a:sym typeface="+mn-ea"/>
                </a:rPr>
                <a:t>个和第 </a:t>
              </a:r>
              <a:r>
                <a:rPr lang="en-US" altLang="zh-CN" sz="1200" dirty="0">
                  <a:sym typeface="+mn-ea"/>
                </a:rPr>
                <a:t>4 </a:t>
              </a:r>
              <a:r>
                <a:rPr lang="zh-CN" altLang="en-US" sz="1200" dirty="0">
                  <a:sym typeface="+mn-ea"/>
                </a:rPr>
                <a:t>个反思问题。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en-US" altLang="zh-CN" sz="1200" dirty="0" smtClean="0"/>
                <a:t> </a:t>
              </a:r>
              <a:r>
                <a:rPr lang="zh-CN" altLang="en-US" sz="1200" dirty="0"/>
                <a:t>帮助学生彼此分享个人反思和学习兴趣。建议使用同伴访谈法 ： 把学生两两</a:t>
              </a:r>
              <a:r>
                <a:rPr lang="zh-CN" altLang="en-US" sz="1200" dirty="0" smtClean="0"/>
                <a:t>分组</a:t>
              </a:r>
              <a:r>
                <a:rPr lang="zh-CN" altLang="en-US" sz="1200" dirty="0"/>
                <a:t>，相互采访对方开展反思、自我评价和研究的过程。 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0659"/>
              <a:ext cx="330740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活动描述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214625" y="795405"/>
            <a:ext cx="2999848" cy="107632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目标：</a:t>
            </a:r>
            <a:endParaRPr lang="zh-CN" altLang="en-US" sz="1400" dirty="0"/>
          </a:p>
          <a:p>
            <a:r>
              <a:rPr lang="zh-CN" altLang="en-US" sz="1400" dirty="0"/>
              <a:t>完成这个活动后，学生们将：</a:t>
            </a:r>
            <a:endParaRPr lang="zh-CN" altLang="en-US" sz="1400" dirty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反思</a:t>
            </a:r>
            <a:r>
              <a:rPr lang="zh-CN" altLang="en-US" sz="1200" dirty="0"/>
              <a:t>过去的项目和经验</a:t>
            </a:r>
            <a:endParaRPr lang="zh-CN" altLang="en-US" sz="1200" dirty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自我</a:t>
            </a:r>
            <a:r>
              <a:rPr lang="zh-CN" altLang="en-US" sz="1200" dirty="0"/>
              <a:t>评价当前的知识水平和学习目标</a:t>
            </a:r>
            <a:endParaRPr lang="zh-CN" altLang="en-US" sz="1200" dirty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在</a:t>
            </a:r>
            <a:r>
              <a:rPr lang="zh-CN" altLang="en-US" sz="1200" dirty="0"/>
              <a:t>自主研究活动中探寻个人的学习兴趣</a:t>
            </a:r>
            <a:endParaRPr lang="en-US" sz="1200" dirty="0" smtClean="0"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007796" y="2830659"/>
            <a:ext cx="3307404" cy="1881609"/>
            <a:chOff x="4007796" y="2830659"/>
            <a:chExt cx="3307404" cy="1881609"/>
          </a:xfrm>
        </p:grpSpPr>
        <p:sp>
          <p:nvSpPr>
            <p:cNvPr id="18" name="TextBox 17"/>
            <p:cNvSpPr txBox="1"/>
            <p:nvPr/>
          </p:nvSpPr>
          <p:spPr>
            <a:xfrm>
              <a:off x="4104914" y="3328603"/>
              <a:ext cx="3117152" cy="1383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/>
                <a:t>知</a:t>
              </a:r>
              <a:r>
                <a:rPr lang="en-US" altLang="zh-CN" sz="1200" dirty="0"/>
                <a:t>/</a:t>
              </a:r>
              <a:r>
                <a:rPr lang="zh-CN" altLang="en-US" sz="1200" dirty="0"/>
                <a:t>求</a:t>
              </a:r>
              <a:r>
                <a:rPr lang="en-US" altLang="zh-CN" sz="1200" dirty="0"/>
                <a:t>/</a:t>
              </a:r>
              <a:r>
                <a:rPr lang="zh-CN" altLang="en-US" sz="1200" dirty="0"/>
                <a:t>学工作</a:t>
              </a:r>
              <a:r>
                <a:rPr lang="zh-CN" altLang="en-US" sz="1200" dirty="0" smtClean="0"/>
                <a:t>表</a:t>
              </a:r>
              <a:endParaRPr lang="en-US" altLang="zh-CN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en-US" altLang="zh-CN" sz="1200" dirty="0" smtClean="0"/>
                <a:t>Scratch </a:t>
              </a:r>
              <a:r>
                <a:rPr lang="zh-CN" altLang="en-US" sz="1200" dirty="0"/>
                <a:t>百科</a:t>
              </a: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en-US" altLang="zh-CN" sz="1200" dirty="0">
                  <a:hlinkClick r:id="rId1"/>
                </a:rPr>
                <a:t>http://</a:t>
              </a:r>
              <a:r>
                <a:rPr lang="en-US" altLang="zh-CN" sz="1200" dirty="0" smtClean="0">
                  <a:hlinkClick r:id="rId1"/>
                </a:rPr>
                <a:t>wiki.scratch.mit.edu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en-US" altLang="zh-CN" sz="1200" dirty="0" smtClean="0"/>
                <a:t>Scratch </a:t>
              </a:r>
              <a:r>
                <a:rPr lang="zh-CN" altLang="en-US" sz="1200" dirty="0" smtClean="0"/>
                <a:t>论坛</a:t>
              </a:r>
              <a:endParaRPr lang="en-US" altLang="zh-CN" sz="1200" dirty="0" smtClean="0"/>
            </a:p>
            <a:p>
              <a:r>
                <a:rPr lang="en-US" altLang="zh-CN" sz="1200" dirty="0"/>
                <a:t> </a:t>
              </a:r>
              <a:r>
                <a:rPr lang="en-US" altLang="zh-CN" sz="1200" dirty="0" smtClean="0"/>
                <a:t>   </a:t>
              </a:r>
              <a:r>
                <a:rPr lang="en-US" altLang="zh-CN" sz="1200" dirty="0">
                  <a:hlinkClick r:id="rId2"/>
                </a:rPr>
                <a:t>http://s</a:t>
              </a:r>
              <a:r>
                <a:rPr lang="en-US" altLang="zh-CN" sz="1200" dirty="0" smtClean="0">
                  <a:hlinkClick r:id="rId2"/>
                </a:rPr>
                <a:t>cratch.mit.edu/discuss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en-US" altLang="zh-CN" sz="1200" dirty="0" smtClean="0"/>
                <a:t>Scratch </a:t>
              </a:r>
              <a:r>
                <a:rPr lang="zh-CN" altLang="en-US" sz="1200" dirty="0" smtClean="0"/>
                <a:t>常见问题 </a:t>
              </a:r>
              <a:r>
                <a:rPr lang="en-US" altLang="zh-CN" sz="1200" dirty="0" smtClean="0">
                  <a:hlinkClick r:id="rId3"/>
                </a:rPr>
                <a:t>http</a:t>
              </a:r>
              <a:r>
                <a:rPr lang="en-US" altLang="zh-CN" sz="1200" dirty="0">
                  <a:hlinkClick r:id="rId3"/>
                </a:rPr>
                <a:t>://scratch.mit.edu/info/faq</a:t>
              </a:r>
              <a:endParaRPr lang="en-US" sz="1200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07796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可用资源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104914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4007796" y="4830879"/>
            <a:ext cx="3307404" cy="1510557"/>
            <a:chOff x="3992282" y="2832776"/>
            <a:chExt cx="3307404" cy="1510557"/>
          </a:xfrm>
        </p:grpSpPr>
        <p:sp>
          <p:nvSpPr>
            <p:cNvPr id="84" name="TextBox 83"/>
            <p:cNvSpPr txBox="1"/>
            <p:nvPr/>
          </p:nvSpPr>
          <p:spPr>
            <a:xfrm>
              <a:off x="4089400" y="3328603"/>
              <a:ext cx="3117152" cy="101473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+  你知道什么？</a:t>
              </a:r>
              <a:endParaRPr lang="zh-CN" altLang="en-US" sz="1200" dirty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/>
                <a:t>你想要了解什么？</a:t>
              </a:r>
              <a:endParaRPr lang="zh-CN" altLang="en-US" sz="1200" dirty="0"/>
            </a:p>
            <a:p>
              <a:r>
                <a:rPr lang="zh-CN" altLang="en-US" sz="1200" dirty="0"/>
                <a:t>+  你已经学到了什么？</a:t>
              </a:r>
              <a:endParaRPr lang="zh-CN" altLang="en-US" sz="1200" dirty="0"/>
            </a:p>
            <a:p>
              <a:pPr indent="0">
                <a:buFont typeface="Lucida Grande" panose="020B0600040502020204"/>
                <a:buNone/>
              </a:pPr>
              <a:r>
                <a:rPr lang="zh-CN" altLang="en-US" sz="1200" dirty="0">
                  <a:sym typeface="+mn-ea"/>
                </a:rPr>
                <a:t>+  </a:t>
              </a:r>
              <a:r>
                <a:rPr lang="zh-CN" altLang="en-US" sz="1200" dirty="0">
                  <a:latin typeface="Futura Condensed"/>
                  <a:cs typeface="Futura Condensed"/>
                  <a:sym typeface="+mn-ea"/>
                </a:rPr>
                <a:t>你采取了什么策略去研究你想知道的东</a:t>
              </a:r>
              <a:br>
                <a:rPr lang="zh-CN" altLang="en-US" sz="1200" dirty="0">
                  <a:latin typeface="Futura Condensed"/>
                  <a:cs typeface="Futura Condensed"/>
                  <a:sym typeface="+mn-ea"/>
                </a:rPr>
              </a:br>
              <a:r>
                <a:rPr lang="zh-CN" altLang="en-US" sz="1200" dirty="0">
                  <a:latin typeface="Futura Condensed"/>
                  <a:cs typeface="Futura Condensed"/>
                  <a:sym typeface="+mn-ea"/>
                </a:rPr>
                <a:t>    西？</a:t>
              </a:r>
              <a:endParaRPr lang="zh-CN" altLang="en-US" sz="1200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2282" y="2832776"/>
              <a:ext cx="330740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反思提示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4007796" y="6467423"/>
            <a:ext cx="3307404" cy="957492"/>
            <a:chOff x="3992282" y="2832776"/>
            <a:chExt cx="3307404" cy="957492"/>
          </a:xfrm>
        </p:grpSpPr>
        <p:sp>
          <p:nvSpPr>
            <p:cNvPr id="88" name="TextBox 87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学生们</a:t>
              </a:r>
              <a:r>
                <a:rPr lang="zh-CN" altLang="en-US" sz="1200" dirty="0"/>
                <a:t>有能力学习想要了解的内容吗？</a:t>
              </a:r>
              <a:endParaRPr lang="zh-CN" altLang="en-US" sz="1200" dirty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学生</a:t>
              </a:r>
              <a:r>
                <a:rPr lang="zh-CN" altLang="en-US" sz="1200" dirty="0"/>
                <a:t>使用了哪些方法和资源？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回顾学生作品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>
            <a:off x="1300826" y="647673"/>
            <a:ext cx="2319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知</a:t>
            </a:r>
            <a:r>
              <a:rPr lang="en-US" altLang="zh-CN" sz="4000" dirty="0"/>
              <a:t>/</a:t>
            </a:r>
            <a:r>
              <a:rPr lang="zh-CN" altLang="en-US" sz="4000" dirty="0"/>
              <a:t>求</a:t>
            </a:r>
            <a:r>
              <a:rPr lang="en-US" altLang="zh-CN" sz="4000" dirty="0"/>
              <a:t>/</a:t>
            </a:r>
            <a:r>
              <a:rPr lang="zh-CN" altLang="en-US" sz="4000" dirty="0"/>
              <a:t>学</a:t>
            </a:r>
            <a:endParaRPr lang="en-US" sz="3700" dirty="0" smtClean="0">
              <a:latin typeface="Futura Condensed"/>
              <a:cs typeface="Futura Condensed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27923" y="1694474"/>
            <a:ext cx="123747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lnSpc>
                <a:spcPct val="120000"/>
              </a:lnSpc>
            </a:pPr>
            <a:r>
              <a:rPr lang="zh-CN" altLang="en-US" sz="1000" dirty="0"/>
              <a:t>建议时间</a:t>
            </a:r>
            <a:r>
              <a:rPr lang="zh-CN" altLang="en-US" sz="1000" dirty="0" smtClean="0"/>
              <a:t> </a:t>
            </a:r>
            <a:endParaRPr lang="en-US" altLang="zh-CN" sz="1000" dirty="0" smtClean="0"/>
          </a:p>
          <a:p>
            <a:pPr algn="l" fontAlgn="base">
              <a:lnSpc>
                <a:spcPct val="120000"/>
              </a:lnSpc>
            </a:pPr>
            <a:r>
              <a:rPr lang="en-US" altLang="zh-CN" sz="1000" dirty="0" smtClean="0"/>
              <a:t>30-</a:t>
            </a:r>
            <a:r>
              <a:rPr lang="en-US" altLang="zh-CN" sz="1000" dirty="0"/>
              <a:t>45 </a:t>
            </a:r>
            <a:r>
              <a:rPr lang="zh-CN" altLang="en-US" sz="1000" dirty="0"/>
              <a:t>分钟</a:t>
            </a:r>
            <a:endParaRPr lang="en-US" altLang="zh-CN" sz="1000" dirty="0">
              <a:latin typeface="Futura Condensed"/>
              <a:cs typeface="Futura Condensed"/>
            </a:endParaRPr>
          </a:p>
        </p:txBody>
      </p:sp>
      <p:pic>
        <p:nvPicPr>
          <p:cNvPr id="54" name="Picture 53" descr="30m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475" y="1752620"/>
            <a:ext cx="329184" cy="329184"/>
          </a:xfrm>
          <a:prstGeom prst="rect">
            <a:avLst/>
          </a:prstGeom>
        </p:spPr>
      </p:pic>
      <p:grpSp>
        <p:nvGrpSpPr>
          <p:cNvPr id="81" name="Group 80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82" name="TextBox 81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备注说明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1" name="Straight Connector 90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Futura Condensed"/>
                  <a:cs typeface="Futura Condensed"/>
                </a:rPr>
                <a:t>我的笔记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93" name="Straight Connector 92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95" name="TextBox 94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97" name="Straight Connector 96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3" name="TextBox 102"/>
          <p:cNvSpPr txBox="1"/>
          <p:nvPr/>
        </p:nvSpPr>
        <p:spPr>
          <a:xfrm>
            <a:off x="551129" y="8142739"/>
            <a:ext cx="3231204" cy="82994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在</a:t>
            </a:r>
            <a:r>
              <a:rPr lang="zh-CN" altLang="en-US" sz="1200" dirty="0"/>
              <a:t>学生的研究过程中，帮助他们发现和使用更多的资源，比如咨询知识丰富</a:t>
            </a:r>
            <a:r>
              <a:rPr lang="zh-CN" altLang="en-US" sz="1200" dirty="0" smtClean="0"/>
              <a:t>的同伴</a:t>
            </a:r>
            <a:r>
              <a:rPr lang="zh-CN" altLang="en-US" sz="1200" dirty="0"/>
              <a:t>、向家人、朋友提问，或者把问题发布到 </a:t>
            </a:r>
            <a:r>
              <a:rPr lang="en-US" altLang="zh-CN" sz="1200" dirty="0"/>
              <a:t>Scratch </a:t>
            </a:r>
            <a:r>
              <a:rPr lang="zh-CN" altLang="en-US" sz="1200" dirty="0"/>
              <a:t>论坛上。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51130" y="-635"/>
            <a:ext cx="493776" cy="2792603"/>
            <a:chOff x="551130" y="-635"/>
            <a:chExt cx="493776" cy="2792603"/>
          </a:xfrm>
        </p:grpSpPr>
        <p:pic>
          <p:nvPicPr>
            <p:cNvPr id="5" name="Picture 4" descr="Unit5activity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 rot="5400000">
              <a:off x="-398830" y="994410"/>
              <a:ext cx="2388870" cy="3987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0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 UNIT 5 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深入探究</a:t>
              </a:r>
              <a:endParaRPr lang="en-US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47" name="Isosceles Triangle 46"/>
          <p:cNvSpPr/>
          <p:nvPr/>
        </p:nvSpPr>
        <p:spPr>
          <a:xfrm>
            <a:off x="551130" y="2542158"/>
            <a:ext cx="479582" cy="243905"/>
          </a:xfrm>
          <a:prstGeom prst="triangle">
            <a:avLst>
              <a:gd name="adj" fmla="val 5114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92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533271" y="905145"/>
            <a:ext cx="4526266" cy="344170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ctr"/>
            <a:r>
              <a:rPr lang="zh-CN" altLang="en-US" sz="1050" dirty="0">
                <a:latin typeface="Futura Condensed"/>
                <a:cs typeface="Futura Condensed"/>
              </a:rPr>
              <a:t>姓名</a:t>
            </a:r>
            <a:r>
              <a:rPr lang="en-US" sz="1050" dirty="0" smtClean="0">
                <a:latin typeface="Futura Condensed"/>
                <a:cs typeface="Futura Condensed"/>
              </a:rPr>
              <a:t>:    ___________________________________________</a:t>
            </a:r>
            <a:endParaRPr lang="en-US" sz="1050" dirty="0" smtClean="0">
              <a:latin typeface="Futura Condensed"/>
              <a:cs typeface="Futura Condense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55556" y="1375495"/>
            <a:ext cx="4671407" cy="10147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关于创意计算和 </a:t>
            </a:r>
            <a:r>
              <a:rPr lang="en-US" altLang="zh-CN" sz="1200" dirty="0"/>
              <a:t>Scratch </a:t>
            </a:r>
            <a:r>
              <a:rPr lang="zh-CN" altLang="en-US" sz="1200" dirty="0"/>
              <a:t>你了解些什么 ？接下来还想了解什么？这个活动</a:t>
            </a:r>
            <a:r>
              <a:rPr lang="zh-CN" altLang="en-US" sz="1200" dirty="0" smtClean="0"/>
              <a:t>帮你思考</a:t>
            </a:r>
            <a:r>
              <a:rPr lang="zh-CN" altLang="en-US" sz="1200" dirty="0"/>
              <a:t> </a:t>
            </a:r>
            <a:r>
              <a:rPr lang="en-US" altLang="zh-CN" sz="1200" dirty="0"/>
              <a:t>Scratch </a:t>
            </a:r>
            <a:r>
              <a:rPr lang="zh-CN" altLang="en-US" sz="1200" dirty="0"/>
              <a:t>的哪些内容你学起来很顺利（我知道什么？）和想进一步深入探索的</a:t>
            </a:r>
            <a:r>
              <a:rPr lang="zh-CN" altLang="en-US" sz="1200" dirty="0" smtClean="0"/>
              <a:t>方面</a:t>
            </a:r>
            <a:r>
              <a:rPr lang="zh-CN" altLang="en-US" sz="1200" dirty="0"/>
              <a:t>（我想要了解什么？）。动用周边资源去探索你想要知道的内容，并分享你的</a:t>
            </a:r>
            <a:r>
              <a:rPr lang="zh-CN" altLang="en-US" sz="1200" dirty="0" smtClean="0"/>
              <a:t>发现</a:t>
            </a:r>
            <a:r>
              <a:rPr lang="zh-CN" altLang="en-US" sz="1200" dirty="0"/>
              <a:t>（我学到了什么？）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5544" y="7556500"/>
            <a:ext cx="2874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TIPS &amp; TRICKS</a:t>
            </a:r>
            <a:endParaRPr lang="en-US" sz="28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" y="2437344"/>
            <a:ext cx="7303443" cy="568386"/>
            <a:chOff x="-1" y="2437344"/>
            <a:chExt cx="7303443" cy="568386"/>
          </a:xfrm>
        </p:grpSpPr>
        <p:sp>
          <p:nvSpPr>
            <p:cNvPr id="74" name="Rectangle 73"/>
            <p:cNvSpPr/>
            <p:nvPr/>
          </p:nvSpPr>
          <p:spPr>
            <a:xfrm flipH="1">
              <a:off x="-1" y="2437344"/>
              <a:ext cx="7303443" cy="568386"/>
            </a:xfrm>
            <a:prstGeom prst="rect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 flipH="1">
              <a:off x="457201" y="2490108"/>
              <a:ext cx="3402082" cy="4603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我知道什么？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76" name="Isosceles Triangle 75"/>
          <p:cNvSpPr/>
          <p:nvPr/>
        </p:nvSpPr>
        <p:spPr>
          <a:xfrm rot="16200000">
            <a:off x="6897298" y="2599584"/>
            <a:ext cx="568386" cy="243905"/>
          </a:xfrm>
          <a:prstGeom prst="triangle">
            <a:avLst>
              <a:gd name="adj" fmla="val 5114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 flipH="1">
            <a:off x="457200" y="3046260"/>
            <a:ext cx="6187099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100" dirty="0"/>
              <a:t>回顾到目前为止你的设计体验，写下你所了解的 </a:t>
            </a:r>
            <a:r>
              <a:rPr lang="en-US" altLang="zh-CN" sz="1100" dirty="0"/>
              <a:t>Scratch </a:t>
            </a:r>
            <a:r>
              <a:rPr lang="zh-CN" altLang="en-US" sz="1100" dirty="0"/>
              <a:t>和创意计算内容。</a:t>
            </a:r>
            <a:endParaRPr lang="en-US" sz="1100" dirty="0">
              <a:latin typeface="Futura Condensed"/>
              <a:cs typeface="Futura Condense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2" y="4854825"/>
            <a:ext cx="7316435" cy="568386"/>
            <a:chOff x="-2" y="4854825"/>
            <a:chExt cx="7316435" cy="568386"/>
          </a:xfrm>
        </p:grpSpPr>
        <p:grpSp>
          <p:nvGrpSpPr>
            <p:cNvPr id="18" name="Group 17"/>
            <p:cNvGrpSpPr/>
            <p:nvPr/>
          </p:nvGrpSpPr>
          <p:grpSpPr>
            <a:xfrm flipH="1">
              <a:off x="-2" y="4854825"/>
              <a:ext cx="7316435" cy="568386"/>
              <a:chOff x="622590" y="4885566"/>
              <a:chExt cx="8156693" cy="568386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622591" y="4885566"/>
                <a:ext cx="8156692" cy="568386"/>
              </a:xfrm>
              <a:prstGeom prst="rect">
                <a:avLst/>
              </a:prstGeom>
              <a:solidFill>
                <a:srgbClr val="F7A65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Isosceles Triangle 55"/>
              <p:cNvSpPr/>
              <p:nvPr/>
            </p:nvSpPr>
            <p:spPr>
              <a:xfrm rot="5400000" flipH="1">
                <a:off x="460350" y="5047806"/>
                <a:ext cx="568386" cy="243905"/>
              </a:xfrm>
              <a:prstGeom prst="triangle">
                <a:avLst>
                  <a:gd name="adj" fmla="val 51144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3" name="TextBox 92"/>
            <p:cNvSpPr txBox="1"/>
            <p:nvPr/>
          </p:nvSpPr>
          <p:spPr>
            <a:xfrm flipH="1">
              <a:off x="457201" y="4907588"/>
              <a:ext cx="3402082" cy="4603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我想要了解什么？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 flipH="1">
            <a:off x="457200" y="5465713"/>
            <a:ext cx="6187099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100" dirty="0"/>
              <a:t>基于个人兴趣爱好，列出你想弄清和探索的内容清单。</a:t>
            </a:r>
            <a:endParaRPr lang="en-US" sz="1100" dirty="0">
              <a:solidFill>
                <a:srgbClr val="000000"/>
              </a:solidFill>
              <a:latin typeface="Futura Condensed"/>
              <a:cs typeface="Futura Condensed"/>
            </a:endParaRPr>
          </a:p>
        </p:txBody>
      </p:sp>
      <p:sp>
        <p:nvSpPr>
          <p:cNvPr id="67" name="TextBox 66"/>
          <p:cNvSpPr txBox="1"/>
          <p:nvPr/>
        </p:nvSpPr>
        <p:spPr>
          <a:xfrm flipH="1">
            <a:off x="457200" y="7882549"/>
            <a:ext cx="6187099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100" dirty="0"/>
              <a:t>收集资源，对清单内容进行探索，然后分享你的研究收获。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57200" y="885101"/>
            <a:ext cx="23192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知 </a:t>
            </a:r>
            <a:r>
              <a:rPr lang="en-US" altLang="zh-CN" sz="2800" dirty="0"/>
              <a:t>/ </a:t>
            </a:r>
            <a:r>
              <a:rPr lang="zh-CN" altLang="en-US" sz="2800" dirty="0"/>
              <a:t>求 </a:t>
            </a:r>
            <a:r>
              <a:rPr lang="en-US" altLang="zh-CN" sz="2800" dirty="0"/>
              <a:t>/ </a:t>
            </a:r>
            <a:r>
              <a:rPr lang="zh-CN" altLang="en-US" sz="2800" dirty="0"/>
              <a:t>学 </a:t>
            </a:r>
            <a:endParaRPr lang="en-US" altLang="zh-CN" sz="2800" dirty="0" smtClean="0"/>
          </a:p>
          <a:p>
            <a:r>
              <a:rPr lang="zh-CN" altLang="en-US" sz="2800" dirty="0" smtClean="0"/>
              <a:t>工作</a:t>
            </a:r>
            <a:r>
              <a:rPr lang="zh-CN" altLang="en-US" sz="2800" dirty="0"/>
              <a:t>表</a:t>
            </a:r>
            <a:endParaRPr lang="en-US" sz="2800" dirty="0" smtClean="0">
              <a:latin typeface="Futura Condensed"/>
              <a:cs typeface="Futura Condensed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-1" y="7272307"/>
            <a:ext cx="7316435" cy="568386"/>
            <a:chOff x="201065" y="6598957"/>
            <a:chExt cx="7316435" cy="568386"/>
          </a:xfrm>
        </p:grpSpPr>
        <p:grpSp>
          <p:nvGrpSpPr>
            <p:cNvPr id="29" name="Group 28"/>
            <p:cNvGrpSpPr/>
            <p:nvPr/>
          </p:nvGrpSpPr>
          <p:grpSpPr>
            <a:xfrm flipH="1">
              <a:off x="201065" y="6598957"/>
              <a:ext cx="7316435" cy="568386"/>
              <a:chOff x="622590" y="4885566"/>
              <a:chExt cx="8156693" cy="568386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622591" y="4885566"/>
                <a:ext cx="8156692" cy="568386"/>
              </a:xfrm>
              <a:prstGeom prst="rect">
                <a:avLst/>
              </a:prstGeom>
              <a:solidFill>
                <a:srgbClr val="F7A65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Isosceles Triangle 31"/>
              <p:cNvSpPr/>
              <p:nvPr/>
            </p:nvSpPr>
            <p:spPr>
              <a:xfrm rot="5400000" flipH="1">
                <a:off x="460350" y="5047806"/>
                <a:ext cx="568386" cy="243905"/>
              </a:xfrm>
              <a:prstGeom prst="triangle">
                <a:avLst>
                  <a:gd name="adj" fmla="val 51144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 flipH="1">
              <a:off x="658268" y="6651075"/>
              <a:ext cx="3402082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我学到了什么？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3540777" y="1521818"/>
            <a:ext cx="2203704" cy="55181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zh-CN" altLang="en-US" sz="1200" dirty="0"/>
              <a:t>使用以下空白处或者你自己的设计日志来回答下列问题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457995" y="2725094"/>
            <a:ext cx="6872422" cy="6974779"/>
            <a:chOff x="443298" y="2725094"/>
            <a:chExt cx="6872422" cy="6974779"/>
          </a:xfrm>
        </p:grpSpPr>
        <p:grpSp>
          <p:nvGrpSpPr>
            <p:cNvPr id="51" name="Group 50"/>
            <p:cNvGrpSpPr/>
            <p:nvPr/>
          </p:nvGrpSpPr>
          <p:grpSpPr>
            <a:xfrm>
              <a:off x="444499" y="2725094"/>
              <a:ext cx="6871221" cy="1658949"/>
              <a:chOff x="444499" y="2725094"/>
              <a:chExt cx="6871221" cy="1658949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535219" y="3149603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3" name="Group 72"/>
              <p:cNvGrpSpPr/>
              <p:nvPr/>
            </p:nvGrpSpPr>
            <p:grpSpPr>
              <a:xfrm>
                <a:off x="444499" y="2725094"/>
                <a:ext cx="6871221" cy="337185"/>
                <a:chOff x="444499" y="3063754"/>
                <a:chExt cx="6871221" cy="337185"/>
              </a:xfrm>
            </p:grpSpPr>
            <p:sp>
              <p:nvSpPr>
                <p:cNvPr id="74" name="TextBox 73"/>
                <p:cNvSpPr txBox="1"/>
                <p:nvPr/>
              </p:nvSpPr>
              <p:spPr>
                <a:xfrm>
                  <a:off x="444499" y="3063754"/>
                  <a:ext cx="6871221" cy="337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 smtClean="0">
                      <a:latin typeface="Futura Condensed"/>
                      <a:cs typeface="Futura Condensed"/>
                    </a:rPr>
                    <a:t>你知道</a:t>
                  </a:r>
                  <a:r>
                    <a:rPr lang="zh-CN" altLang="en-US" sz="1600" dirty="0">
                      <a:latin typeface="Futura Condensed"/>
                      <a:cs typeface="Futura Condensed"/>
                    </a:rPr>
                    <a:t>什么？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75" name="Straight Connector 74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6" name="Group 55"/>
            <p:cNvGrpSpPr/>
            <p:nvPr/>
          </p:nvGrpSpPr>
          <p:grpSpPr>
            <a:xfrm>
              <a:off x="444499" y="4496851"/>
              <a:ext cx="6871221" cy="1658950"/>
              <a:chOff x="444499" y="4530719"/>
              <a:chExt cx="6871221" cy="1658950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535219" y="4955229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/>
              <p:cNvGrpSpPr/>
              <p:nvPr/>
            </p:nvGrpSpPr>
            <p:grpSpPr>
              <a:xfrm>
                <a:off x="444499" y="4530719"/>
                <a:ext cx="6871221" cy="338554"/>
                <a:chOff x="444499" y="3063754"/>
                <a:chExt cx="6871221" cy="338554"/>
              </a:xfrm>
            </p:grpSpPr>
            <p:sp>
              <p:nvSpPr>
                <p:cNvPr id="69" name="TextBox 68"/>
                <p:cNvSpPr txBox="1"/>
                <p:nvPr/>
              </p:nvSpPr>
              <p:spPr>
                <a:xfrm>
                  <a:off x="444499" y="3063754"/>
                  <a:ext cx="687122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>
                      <a:latin typeface="Futura Condensed"/>
                      <a:cs typeface="Futura Condensed"/>
                    </a:rPr>
                    <a:t>你想要了解什么？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71" name="Straight Connector 70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" name="Group 56"/>
            <p:cNvGrpSpPr/>
            <p:nvPr/>
          </p:nvGrpSpPr>
          <p:grpSpPr>
            <a:xfrm>
              <a:off x="444499" y="6268517"/>
              <a:ext cx="6871221" cy="1658950"/>
              <a:chOff x="444499" y="6353187"/>
              <a:chExt cx="6871221" cy="165895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535219" y="6777697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444499" y="6353187"/>
                <a:ext cx="6871221" cy="338554"/>
                <a:chOff x="444499" y="3063754"/>
                <a:chExt cx="6871221" cy="338554"/>
              </a:xfrm>
            </p:grpSpPr>
            <p:sp>
              <p:nvSpPr>
                <p:cNvPr id="65" name="TextBox 64"/>
                <p:cNvSpPr txBox="1"/>
                <p:nvPr/>
              </p:nvSpPr>
              <p:spPr>
                <a:xfrm>
                  <a:off x="444499" y="3063754"/>
                  <a:ext cx="687122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>
                      <a:latin typeface="Futura Condensed"/>
                      <a:cs typeface="Futura Condensed"/>
                    </a:rPr>
                    <a:t>你已经学到了什么？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8" name="Group 57"/>
            <p:cNvGrpSpPr/>
            <p:nvPr/>
          </p:nvGrpSpPr>
          <p:grpSpPr>
            <a:xfrm>
              <a:off x="443298" y="8040923"/>
              <a:ext cx="6871221" cy="1658950"/>
              <a:chOff x="443298" y="8176395"/>
              <a:chExt cx="6871221" cy="1658950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534018" y="8600905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" name="Group 59"/>
              <p:cNvGrpSpPr/>
              <p:nvPr/>
            </p:nvGrpSpPr>
            <p:grpSpPr>
              <a:xfrm>
                <a:off x="443298" y="8176395"/>
                <a:ext cx="6871221" cy="337185"/>
                <a:chOff x="444499" y="3063754"/>
                <a:chExt cx="6871221" cy="337185"/>
              </a:xfrm>
            </p:grpSpPr>
            <p:sp>
              <p:nvSpPr>
                <p:cNvPr id="61" name="TextBox 60"/>
                <p:cNvSpPr txBox="1"/>
                <p:nvPr/>
              </p:nvSpPr>
              <p:spPr>
                <a:xfrm>
                  <a:off x="444499" y="3063754"/>
                  <a:ext cx="6871221" cy="337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>
                      <a:latin typeface="Futura Condensed"/>
                      <a:cs typeface="Futura Condensed"/>
                    </a:rPr>
                    <a:t>你采取了什么策略去研究你想知道的东西？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62" name="Straight Connector 61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6" name="Group 75"/>
          <p:cNvGrpSpPr/>
          <p:nvPr/>
        </p:nvGrpSpPr>
        <p:grpSpPr>
          <a:xfrm>
            <a:off x="3540777" y="658353"/>
            <a:ext cx="3108418" cy="538609"/>
            <a:chOff x="3540777" y="658353"/>
            <a:chExt cx="3171308" cy="538609"/>
          </a:xfrm>
        </p:grpSpPr>
        <p:sp>
          <p:nvSpPr>
            <p:cNvPr id="77" name="TextBox 76"/>
            <p:cNvSpPr txBox="1"/>
            <p:nvPr/>
          </p:nvSpPr>
          <p:spPr>
            <a:xfrm>
              <a:off x="3540777" y="658353"/>
              <a:ext cx="3171308" cy="538609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r>
                <a:rPr lang="zh-CN" altLang="en-US" sz="1200" dirty="0">
                  <a:latin typeface="Futura Condensed"/>
                  <a:cs typeface="Futura Condensed"/>
                </a:rPr>
                <a:t>姓名</a:t>
              </a:r>
              <a:r>
                <a:rPr lang="en-US" sz="1100" dirty="0" smtClean="0">
                  <a:latin typeface="Futura Condensed"/>
                  <a:cs typeface="Futura Condensed"/>
                </a:rPr>
                <a:t>: </a:t>
              </a:r>
              <a:endParaRPr lang="en-US" sz="1100" dirty="0" smtClean="0">
                <a:latin typeface="Futura Condensed"/>
                <a:cs typeface="Futura Condensed"/>
              </a:endParaRPr>
            </a:p>
            <a:p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endParaRPr lang="en-US" sz="1100" dirty="0" smtClean="0">
                <a:latin typeface="Futura Condensed"/>
                <a:cs typeface="Futura Condensed"/>
              </a:endParaRPr>
            </a:p>
          </p:txBody>
        </p:sp>
        <p:cxnSp>
          <p:nvCxnSpPr>
            <p:cNvPr id="78" name="Straight Connector 77"/>
            <p:cNvCxnSpPr/>
            <p:nvPr/>
          </p:nvCxnSpPr>
          <p:spPr>
            <a:xfrm>
              <a:off x="3631675" y="1122673"/>
              <a:ext cx="3017520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6840670" y="0"/>
            <a:ext cx="493776" cy="2791968"/>
            <a:chOff x="551130" y="0"/>
            <a:chExt cx="493776" cy="2791968"/>
          </a:xfrm>
        </p:grpSpPr>
        <p:pic>
          <p:nvPicPr>
            <p:cNvPr id="53" name="Picture 52" descr="Unit5activity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 rot="5400000">
              <a:off x="-422951" y="1018909"/>
              <a:ext cx="2436595" cy="3987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</a:t>
              </a:r>
              <a:r>
                <a:rPr lang="en-US" sz="20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5 </a:t>
              </a:r>
              <a:r>
                <a:rPr lang="zh-CN" altLang="en-US" sz="2000" dirty="0" smtClean="0">
                  <a:solidFill>
                    <a:schemeClr val="bg1"/>
                  </a:solidFill>
                </a:rPr>
                <a:t>回顾</a:t>
              </a:r>
              <a:r>
                <a:rPr lang="zh-CN" altLang="en-US" sz="2000" dirty="0">
                  <a:solidFill>
                    <a:schemeClr val="bg1"/>
                  </a:solidFill>
                </a:rPr>
                <a:t>小结</a:t>
              </a:r>
              <a:endParaRPr lang="en-US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457995" y="647673"/>
            <a:ext cx="2319297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Futura Condensed"/>
                <a:cs typeface="Futura Condensed"/>
              </a:rPr>
              <a:t>知</a:t>
            </a:r>
            <a:r>
              <a:rPr lang="en-US" altLang="zh-CN" sz="4000" dirty="0">
                <a:latin typeface="Futura Condensed"/>
                <a:cs typeface="Futura Condensed"/>
              </a:rPr>
              <a:t>/</a:t>
            </a:r>
            <a:r>
              <a:rPr lang="zh-CN" altLang="en-US" sz="4000" dirty="0">
                <a:latin typeface="Futura Condensed"/>
                <a:cs typeface="Futura Condensed"/>
              </a:rPr>
              <a:t>求</a:t>
            </a:r>
            <a:r>
              <a:rPr lang="en-US" altLang="zh-CN" sz="4000" dirty="0">
                <a:latin typeface="Futura Condensed"/>
                <a:cs typeface="Futura Condensed"/>
              </a:rPr>
              <a:t>/</a:t>
            </a:r>
            <a:r>
              <a:rPr lang="zh-CN" altLang="en-US" sz="4000" dirty="0" smtClean="0">
                <a:latin typeface="Futura Condensed"/>
                <a:cs typeface="Futura Condensed"/>
              </a:rPr>
              <a:t>学反思</a:t>
            </a:r>
            <a:endParaRPr lang="en-US" sz="3700" dirty="0" smtClean="0">
              <a:latin typeface="Futura Condensed"/>
              <a:cs typeface="Futura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7624" y="595840"/>
            <a:ext cx="2815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第二回合</a:t>
            </a:r>
            <a:endParaRPr lang="en-US" sz="3800" dirty="0" smtClean="0">
              <a:latin typeface="Futura Condensed"/>
              <a:cs typeface="Futura Condense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22218" y="795405"/>
            <a:ext cx="2999848" cy="891540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目标：</a:t>
            </a:r>
            <a:endParaRPr lang="zh-CN" altLang="en-US" sz="1400" dirty="0"/>
          </a:p>
          <a:p>
            <a:r>
              <a:rPr lang="zh-CN" altLang="en-US" sz="1400" dirty="0"/>
              <a:t>完成这个活动后，学生们将：</a:t>
            </a:r>
            <a:endParaRPr lang="zh-CN" altLang="en-US" sz="1400" dirty="0"/>
          </a:p>
          <a:p>
            <a:pPr marL="171450" indent="-171450">
              <a:buFont typeface="Lucida Grande" panose="020B0600040502020204"/>
              <a:buChar char="+"/>
            </a:pPr>
            <a:r>
              <a:rPr lang="zh-CN" altLang="en-US" sz="1200" dirty="0" smtClean="0"/>
              <a:t>改编</a:t>
            </a:r>
            <a:r>
              <a:rPr lang="zh-CN" altLang="en-US" sz="1200" dirty="0"/>
              <a:t>以前的项目，或者投入时间到前面某单元跳过的或未完成的活动</a:t>
            </a:r>
            <a:endParaRPr lang="zh-CN" altLang="en-US" sz="12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4007796" y="2832776"/>
            <a:ext cx="3307404" cy="771417"/>
            <a:chOff x="3992282" y="2832776"/>
            <a:chExt cx="3307404" cy="771417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27559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/>
                <a:t>第 </a:t>
              </a:r>
              <a:r>
                <a:rPr lang="en-US" altLang="zh-CN" sz="1200" dirty="0"/>
                <a:t>0-5 </a:t>
              </a:r>
              <a:r>
                <a:rPr lang="zh-CN" altLang="en-US" sz="1200" dirty="0"/>
                <a:t>单元 </a:t>
              </a:r>
              <a:r>
                <a:rPr lang="zh-CN" altLang="en-US" sz="1200" dirty="0" smtClean="0"/>
                <a:t>的课程材料</a:t>
              </a:r>
              <a:endParaRPr lang="en-US" sz="1200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可用资源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4007796" y="3721765"/>
            <a:ext cx="3307404" cy="956202"/>
            <a:chOff x="3992282" y="2832776"/>
            <a:chExt cx="3307404" cy="956202"/>
          </a:xfrm>
        </p:grpSpPr>
        <p:sp>
          <p:nvSpPr>
            <p:cNvPr id="60" name="TextBox 59"/>
            <p:cNvSpPr txBox="1"/>
            <p:nvPr/>
          </p:nvSpPr>
          <p:spPr>
            <a:xfrm>
              <a:off x="4089400" y="3328603"/>
              <a:ext cx="3117152" cy="4603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你</a:t>
              </a:r>
              <a:r>
                <a:rPr lang="zh-CN" altLang="en-US" sz="1200" dirty="0"/>
                <a:t>为什么选择那个项目或活动？</a:t>
              </a:r>
              <a:endParaRPr lang="zh-CN" altLang="en-US" sz="1200" dirty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如果</a:t>
              </a:r>
              <a:r>
                <a:rPr lang="zh-CN" altLang="en-US" sz="1200" dirty="0"/>
                <a:t>有更多的时间，你会做什么？</a:t>
              </a:r>
              <a:endParaRPr lang="en-US" sz="1200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992282" y="2832776"/>
              <a:ext cx="330740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反思提示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4007796" y="4788541"/>
            <a:ext cx="3307404" cy="1325772"/>
            <a:chOff x="3992282" y="2832776"/>
            <a:chExt cx="3307404" cy="1325772"/>
          </a:xfrm>
        </p:grpSpPr>
        <p:sp>
          <p:nvSpPr>
            <p:cNvPr id="64" name="TextBox 63"/>
            <p:cNvSpPr txBox="1"/>
            <p:nvPr/>
          </p:nvSpPr>
          <p:spPr>
            <a:xfrm>
              <a:off x="4089400" y="3328603"/>
              <a:ext cx="3117152" cy="82994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学生</a:t>
              </a:r>
              <a:r>
                <a:rPr lang="zh-CN" altLang="en-US" sz="1200" dirty="0"/>
                <a:t>创建了自改编项目，还是继续之前的活动？</a:t>
              </a:r>
              <a:endParaRPr lang="zh-CN" altLang="en-US" sz="1200" dirty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关于</a:t>
              </a:r>
              <a:r>
                <a:rPr lang="zh-CN" altLang="en-US" sz="1200" dirty="0"/>
                <a:t>学生们的兴趣，你学到了什么？</a:t>
              </a:r>
              <a:endParaRPr lang="zh-CN" altLang="en-US" sz="1200" dirty="0"/>
            </a:p>
            <a:p>
              <a:r>
                <a:rPr lang="en-US" altLang="zh-CN" sz="1200" dirty="0" smtClean="0"/>
                <a:t>+  </a:t>
              </a:r>
              <a:r>
                <a:rPr lang="zh-CN" altLang="en-US" sz="1200" dirty="0" smtClean="0"/>
                <a:t>学生</a:t>
              </a:r>
              <a:r>
                <a:rPr lang="zh-CN" altLang="en-US" sz="1200" dirty="0"/>
                <a:t>可能还需要哪些进一步的帮助？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回顾学生作品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/>
          <p:nvPr/>
        </p:nvSpPr>
        <p:spPr>
          <a:xfrm>
            <a:off x="2535515" y="1692424"/>
            <a:ext cx="122988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lnSpc>
                <a:spcPct val="120000"/>
              </a:lnSpc>
            </a:pPr>
            <a:r>
              <a:rPr lang="zh-CN" altLang="en-US" sz="1000" dirty="0"/>
              <a:t>建议时间</a:t>
            </a:r>
            <a:r>
              <a:rPr lang="zh-CN" altLang="en-US" sz="1000" dirty="0" smtClean="0"/>
              <a:t> </a:t>
            </a:r>
            <a:endParaRPr lang="en-US" altLang="zh-CN" sz="1000" dirty="0" smtClean="0"/>
          </a:p>
          <a:p>
            <a:pPr algn="l" fontAlgn="base">
              <a:lnSpc>
                <a:spcPct val="120000"/>
              </a:lnSpc>
            </a:pPr>
            <a:r>
              <a:rPr lang="en-US" altLang="zh-CN" sz="1000" dirty="0" smtClean="0"/>
              <a:t>45-</a:t>
            </a:r>
            <a:r>
              <a:rPr lang="en-US" altLang="zh-CN" sz="1000" dirty="0"/>
              <a:t>60 </a:t>
            </a:r>
            <a:r>
              <a:rPr lang="zh-CN" altLang="en-US" sz="1000" dirty="0"/>
              <a:t>分钟</a:t>
            </a:r>
            <a:endParaRPr lang="en-US" altLang="zh-CN" sz="1000" dirty="0">
              <a:latin typeface="Futura Condensed"/>
              <a:cs typeface="Futura Condensed"/>
            </a:endParaRPr>
          </a:p>
        </p:txBody>
      </p:sp>
      <p:pic>
        <p:nvPicPr>
          <p:cNvPr id="53" name="Picture 52" descr="clock1.png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0"/>
          <a:stretch>
            <a:fillRect/>
          </a:stretch>
        </p:blipFill>
        <p:spPr>
          <a:xfrm>
            <a:off x="2278506" y="1808284"/>
            <a:ext cx="324746" cy="26791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457995" y="2830659"/>
            <a:ext cx="3323543" cy="3728189"/>
            <a:chOff x="457995" y="2830659"/>
            <a:chExt cx="3323543" cy="3728189"/>
          </a:xfrm>
        </p:grpSpPr>
        <p:grpSp>
          <p:nvGrpSpPr>
            <p:cNvPr id="32" name="Group 31"/>
            <p:cNvGrpSpPr/>
            <p:nvPr/>
          </p:nvGrpSpPr>
          <p:grpSpPr>
            <a:xfrm>
              <a:off x="550334" y="3163625"/>
              <a:ext cx="3231204" cy="3395223"/>
              <a:chOff x="515544" y="3163625"/>
              <a:chExt cx="3231204" cy="3395223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515544" y="3328603"/>
                <a:ext cx="3231204" cy="3230245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>
                    <a:sym typeface="+mn-ea"/>
                  </a:rPr>
                  <a:t>（可选）</a:t>
                </a:r>
                <a:r>
                  <a:rPr lang="zh-CN" altLang="en-US" sz="1200" dirty="0" smtClean="0"/>
                  <a:t>将</a:t>
                </a:r>
                <a:r>
                  <a:rPr lang="zh-CN" altLang="en-US" sz="1200" dirty="0"/>
                  <a:t>第 </a:t>
                </a:r>
                <a:r>
                  <a:rPr lang="en-US" altLang="zh-CN" sz="1200" dirty="0"/>
                  <a:t>0-5 </a:t>
                </a:r>
                <a:r>
                  <a:rPr lang="zh-CN" altLang="en-US" sz="1200" dirty="0"/>
                  <a:t>单</a:t>
                </a:r>
                <a:r>
                  <a:rPr lang="zh-CN" altLang="en-US" sz="1200" dirty="0" smtClean="0"/>
                  <a:t>元的活动讲义分发给</a:t>
                </a:r>
                <a:r>
                  <a:rPr lang="zh-CN" altLang="en-US" sz="1200" dirty="0"/>
                  <a:t>学生</a:t>
                </a:r>
                <a:r>
                  <a:rPr lang="zh-CN" altLang="en-US" sz="1200" dirty="0" smtClean="0"/>
                  <a:t>。</a:t>
                </a:r>
                <a:endParaRPr lang="en-US" altLang="zh-CN" sz="1200" dirty="0" smtClean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endParaRPr lang="en-US" altLang="zh-CN" sz="1200" dirty="0" smtClean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 smtClean="0"/>
                  <a:t>给</a:t>
                </a:r>
                <a:r>
                  <a:rPr lang="zh-CN" altLang="en-US" sz="1200" dirty="0"/>
                  <a:t>学生留出自主学习时间： </a:t>
                </a:r>
                <a:endParaRPr lang="zh-CN" altLang="en-US" sz="1200" dirty="0"/>
              </a:p>
              <a:p>
                <a:r>
                  <a:rPr lang="en-US" altLang="zh-CN" sz="1200" dirty="0" smtClean="0"/>
                  <a:t>     1. </a:t>
                </a:r>
                <a:r>
                  <a:rPr lang="zh-CN" altLang="en-US" sz="1200" dirty="0" smtClean="0"/>
                  <a:t>通过创建</a:t>
                </a:r>
                <a:r>
                  <a:rPr lang="zh-CN" altLang="en-US" sz="1200" dirty="0"/>
                  <a:t>一个“自改编”项目来</a:t>
                </a:r>
                <a:r>
                  <a:rPr lang="zh-CN" altLang="en-US" sz="1200" dirty="0">
                    <a:sym typeface="+mn-ea"/>
                  </a:rPr>
                  <a:t>重新构思</a:t>
                </a:r>
                <a:br>
                  <a:rPr lang="zh-CN" altLang="en-US" sz="1200" dirty="0">
                    <a:sym typeface="+mn-ea"/>
                  </a:rPr>
                </a:br>
                <a:r>
                  <a:rPr lang="zh-CN" altLang="en-US" sz="1200" dirty="0">
                    <a:sym typeface="+mn-ea"/>
                  </a:rPr>
                  <a:t>     或者扩展之前</a:t>
                </a:r>
                <a:r>
                  <a:rPr lang="zh-CN" altLang="en-US" sz="1200" dirty="0" smtClean="0">
                    <a:sym typeface="+mn-ea"/>
                  </a:rPr>
                  <a:t>的</a:t>
                </a:r>
                <a:r>
                  <a:rPr lang="zh-CN" altLang="en-US" sz="1200" dirty="0">
                    <a:sym typeface="+mn-ea"/>
                  </a:rPr>
                  <a:t>项目。自改编</a:t>
                </a:r>
                <a:r>
                  <a:rPr lang="zh-CN" altLang="en-US" sz="1200" dirty="0"/>
                  <a:t>：即改编自</a:t>
                </a:r>
                <a:br>
                  <a:rPr lang="zh-CN" altLang="en-US" sz="1200" dirty="0"/>
                </a:br>
                <a:r>
                  <a:rPr lang="zh-CN" altLang="en-US" sz="1200" dirty="0"/>
                  <a:t>     己的项目。</a:t>
                </a:r>
                <a:endParaRPr lang="zh-CN" altLang="en-US" sz="1200" dirty="0"/>
              </a:p>
              <a:p>
                <a:r>
                  <a:rPr lang="en-US" altLang="zh-CN" sz="1200" dirty="0" smtClean="0"/>
                  <a:t>     2. </a:t>
                </a:r>
                <a:r>
                  <a:rPr lang="zh-CN" altLang="en-US" sz="1200" dirty="0" smtClean="0"/>
                  <a:t>回顾</a:t>
                </a:r>
                <a:r>
                  <a:rPr lang="zh-CN" altLang="en-US" sz="1200" dirty="0"/>
                  <a:t>和继续创作之前跳过的或者未完成</a:t>
                </a:r>
                <a:br>
                  <a:rPr lang="zh-CN" altLang="en-US" sz="1200" dirty="0"/>
                </a:br>
                <a:r>
                  <a:rPr lang="zh-CN" altLang="en-US" sz="1200" dirty="0"/>
                  <a:t>     的活动</a:t>
                </a:r>
                <a:r>
                  <a:rPr lang="zh-CN" altLang="en-US" sz="1200" dirty="0" smtClean="0"/>
                  <a:t>。</a:t>
                </a:r>
                <a:endParaRPr lang="en-US" altLang="zh-CN" sz="1200" dirty="0" smtClean="0"/>
              </a:p>
              <a:p>
                <a:endParaRPr lang="en-US" altLang="zh-CN" sz="1200" dirty="0" smtClean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 smtClean="0"/>
                  <a:t>鼓励</a:t>
                </a:r>
                <a:r>
                  <a:rPr lang="zh-CN" altLang="en-US" sz="1200" dirty="0"/>
                  <a:t>学生相互分享自改编和完成的活动成果。我们推荐使用“结对分享”和</a:t>
                </a:r>
                <a:r>
                  <a:rPr lang="zh-CN" altLang="en-US" sz="1200" dirty="0" smtClean="0"/>
                  <a:t>“设计演示”</a:t>
                </a:r>
                <a:r>
                  <a:rPr lang="zh-CN" altLang="en-US" sz="1200" dirty="0"/>
                  <a:t>方法</a:t>
                </a:r>
                <a:r>
                  <a:rPr lang="zh-CN" altLang="en-US" sz="1200" dirty="0" smtClean="0"/>
                  <a:t>。</a:t>
                </a:r>
                <a:endParaRPr lang="en-US" altLang="zh-CN" sz="1200" dirty="0" smtClean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endParaRPr lang="en-US" altLang="zh-CN" sz="1200" dirty="0" smtClean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 smtClean="0"/>
                  <a:t>让</a:t>
                </a:r>
                <a:r>
                  <a:rPr lang="zh-CN" altLang="en-US" sz="1200" dirty="0"/>
                  <a:t>学生根据提示反思整个设计过程，并且把心得和体会记录在他们的设计日志中</a:t>
                </a:r>
                <a:r>
                  <a:rPr lang="zh-CN" altLang="en-US" sz="1200" dirty="0" smtClean="0"/>
                  <a:t>，或者</a:t>
                </a:r>
                <a:r>
                  <a:rPr lang="zh-CN" altLang="en-US" sz="1200" dirty="0"/>
                  <a:t>在小组中讨论 </a:t>
                </a:r>
                <a:r>
                  <a:rPr lang="zh-CN" altLang="en-US" sz="1200" dirty="0" smtClean="0"/>
                  <a:t>。</a:t>
                </a:r>
                <a:endParaRPr lang="en-US" sz="1200" dirty="0">
                  <a:latin typeface="Futura Condensed"/>
                  <a:cs typeface="Futura Condensed"/>
                </a:endParaRP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 flipV="1">
                <a:off x="515544" y="3163625"/>
                <a:ext cx="3231204" cy="838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TextBox 74"/>
            <p:cNvSpPr txBox="1"/>
            <p:nvPr/>
          </p:nvSpPr>
          <p:spPr>
            <a:xfrm>
              <a:off x="457995" y="2830659"/>
              <a:ext cx="330740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活动描述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81" name="TextBox 80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备注说明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2" name="Straight Connector 81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Futura Condensed"/>
                  <a:cs typeface="Futura Condensed"/>
                </a:rPr>
                <a:t>我的笔记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84" name="Straight Connector 83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5" name="Group 84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91" name="TextBox 90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93" name="Straight Connector 92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7" name="TextBox 96"/>
          <p:cNvSpPr txBox="1"/>
          <p:nvPr/>
        </p:nvSpPr>
        <p:spPr>
          <a:xfrm>
            <a:off x="551129" y="8142739"/>
            <a:ext cx="3231204" cy="82994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邀请</a:t>
            </a:r>
            <a:r>
              <a:rPr lang="zh-CN" altLang="en-US" sz="1200" dirty="0"/>
              <a:t>学生们回顾自己的设计日志和 </a:t>
            </a:r>
            <a:r>
              <a:rPr lang="en-US" altLang="zh-CN" sz="1200" dirty="0"/>
              <a:t>Scratch </a:t>
            </a:r>
            <a:r>
              <a:rPr lang="zh-CN" altLang="en-US" sz="1200" dirty="0"/>
              <a:t>在线档案，反思以往的作品和活动。</a:t>
            </a:r>
            <a:endParaRPr lang="zh-CN" altLang="en-US" sz="1200" dirty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鼓励</a:t>
            </a:r>
            <a:r>
              <a:rPr lang="zh-CN" altLang="en-US" sz="1200" dirty="0"/>
              <a:t>学生们回顾第 </a:t>
            </a:r>
            <a:r>
              <a:rPr lang="en-US" altLang="zh-CN" sz="1200" dirty="0"/>
              <a:t>1 </a:t>
            </a:r>
            <a:r>
              <a:rPr lang="zh-CN" altLang="en-US" sz="1200" dirty="0"/>
              <a:t>单元的“我的工作室”中的项目获得启发。</a:t>
            </a:r>
            <a:endParaRPr lang="en-US" sz="1200" spc="-20" dirty="0" smtClean="0">
              <a:latin typeface="Futura Condensed"/>
              <a:cs typeface="Futura Condense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94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551130" y="0"/>
            <a:ext cx="493776" cy="2791968"/>
            <a:chOff x="551130" y="0"/>
            <a:chExt cx="493776" cy="2791968"/>
          </a:xfrm>
        </p:grpSpPr>
        <p:pic>
          <p:nvPicPr>
            <p:cNvPr id="51" name="Picture 50" descr="Unit5activity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 rot="5400000">
              <a:off x="-310505" y="1131888"/>
              <a:ext cx="2211705" cy="3987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altLang="zh-CN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5 </a:t>
              </a:r>
              <a:r>
                <a:rPr lang="zh-CN" alt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深入探究</a:t>
              </a:r>
              <a:endParaRPr lang="en-US" altLang="zh-CN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it5roundtwo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3540777" y="1521818"/>
            <a:ext cx="2203704" cy="55181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zh-CN" altLang="en-US" sz="1200" dirty="0"/>
              <a:t>使用以下空白处或者你自己的设计日志来回答下列问题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103" name="Group 102"/>
          <p:cNvGrpSpPr/>
          <p:nvPr/>
        </p:nvGrpSpPr>
        <p:grpSpPr>
          <a:xfrm>
            <a:off x="457995" y="2725094"/>
            <a:ext cx="6871221" cy="3167708"/>
            <a:chOff x="457995" y="2725094"/>
            <a:chExt cx="6871221" cy="3167708"/>
          </a:xfrm>
        </p:grpSpPr>
        <p:sp>
          <p:nvSpPr>
            <p:cNvPr id="104" name="Rectangle 103"/>
            <p:cNvSpPr/>
            <p:nvPr/>
          </p:nvSpPr>
          <p:spPr>
            <a:xfrm>
              <a:off x="548714" y="3149602"/>
              <a:ext cx="6780502" cy="274320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457995" y="2725094"/>
              <a:ext cx="687122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 panose="020B0600040502020204"/>
                <a:buChar char="+"/>
              </a:pPr>
              <a:r>
                <a:rPr lang="zh-CN" altLang="en-US" sz="1600" dirty="0" smtClean="0">
                  <a:latin typeface="Futura Condensed"/>
                  <a:cs typeface="Futura Condensed"/>
                </a:rPr>
                <a:t>你</a:t>
              </a:r>
              <a:r>
                <a:rPr lang="zh-CN" altLang="en-US" sz="1600" dirty="0">
                  <a:latin typeface="Futura Condensed"/>
                  <a:cs typeface="Futura Condensed"/>
                </a:rPr>
                <a:t>为什么选择那个项目或活动？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06" name="Straight Connector 105"/>
            <p:cNvCxnSpPr/>
            <p:nvPr/>
          </p:nvCxnSpPr>
          <p:spPr>
            <a:xfrm>
              <a:off x="548714" y="3061540"/>
              <a:ext cx="6780501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/>
          <p:cNvGrpSpPr/>
          <p:nvPr/>
        </p:nvGrpSpPr>
        <p:grpSpPr>
          <a:xfrm>
            <a:off x="457995" y="6011157"/>
            <a:ext cx="6871221" cy="3167708"/>
            <a:chOff x="457995" y="2725094"/>
            <a:chExt cx="6871221" cy="3167708"/>
          </a:xfrm>
        </p:grpSpPr>
        <p:sp>
          <p:nvSpPr>
            <p:cNvPr id="108" name="Rectangle 107"/>
            <p:cNvSpPr/>
            <p:nvPr/>
          </p:nvSpPr>
          <p:spPr>
            <a:xfrm>
              <a:off x="548714" y="3149602"/>
              <a:ext cx="6780502" cy="274320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457995" y="2725094"/>
              <a:ext cx="68712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 panose="020B0600040502020204"/>
                <a:buChar char="+"/>
              </a:pPr>
              <a:r>
                <a:rPr lang="zh-CN" altLang="en-US" sz="1600" dirty="0">
                  <a:latin typeface="Futura Condensed"/>
                  <a:cs typeface="Futura Condensed"/>
                </a:rPr>
                <a:t>如果有更多的时间，你会做什么？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10" name="Straight Connector 109"/>
            <p:cNvCxnSpPr/>
            <p:nvPr/>
          </p:nvCxnSpPr>
          <p:spPr>
            <a:xfrm>
              <a:off x="548714" y="3061540"/>
              <a:ext cx="6780501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/>
          <p:cNvGrpSpPr/>
          <p:nvPr/>
        </p:nvGrpSpPr>
        <p:grpSpPr>
          <a:xfrm>
            <a:off x="3540777" y="635270"/>
            <a:ext cx="3108418" cy="584775"/>
            <a:chOff x="3540777" y="635270"/>
            <a:chExt cx="3171308" cy="584775"/>
          </a:xfrm>
        </p:grpSpPr>
        <p:sp>
          <p:nvSpPr>
            <p:cNvPr id="115" name="TextBox 114"/>
            <p:cNvSpPr txBox="1"/>
            <p:nvPr/>
          </p:nvSpPr>
          <p:spPr>
            <a:xfrm>
              <a:off x="3540777" y="635270"/>
              <a:ext cx="3171308" cy="5847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r>
                <a:rPr lang="zh-CN" altLang="en-US" sz="1400" dirty="0">
                  <a:latin typeface="Futura Condensed"/>
                  <a:cs typeface="Futura Condensed"/>
                </a:rPr>
                <a:t>姓名</a:t>
              </a:r>
              <a:r>
                <a:rPr lang="en-US" sz="1200" dirty="0">
                  <a:latin typeface="Futura Condensed"/>
                  <a:cs typeface="Futura Condensed"/>
                </a:rPr>
                <a:t>: 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cxnSp>
          <p:nvCxnSpPr>
            <p:cNvPr id="116" name="Straight Connector 115"/>
            <p:cNvCxnSpPr/>
            <p:nvPr/>
          </p:nvCxnSpPr>
          <p:spPr>
            <a:xfrm>
              <a:off x="3631675" y="1122673"/>
              <a:ext cx="3017520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457995" y="647673"/>
            <a:ext cx="2815942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latin typeface="Futura Condensed"/>
                <a:cs typeface="Futura Condensed"/>
              </a:rPr>
              <a:t>第二回合</a:t>
            </a:r>
            <a:endParaRPr lang="en-US" altLang="zh-CN" sz="4000" dirty="0" smtClean="0">
              <a:latin typeface="Futura Condensed"/>
              <a:cs typeface="Futura Condensed"/>
            </a:endParaRPr>
          </a:p>
          <a:p>
            <a:r>
              <a:rPr lang="zh-CN" altLang="en-US" sz="4000" dirty="0" smtClean="0">
                <a:latin typeface="Futura Condensed"/>
                <a:cs typeface="Futura Condensed"/>
              </a:rPr>
              <a:t>反思</a:t>
            </a:r>
            <a:endParaRPr lang="en-US" sz="4000" dirty="0" smtClean="0">
              <a:latin typeface="Futura Condensed"/>
              <a:cs typeface="Futura Condensed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6840670" y="0"/>
            <a:ext cx="493776" cy="2791968"/>
            <a:chOff x="551130" y="0"/>
            <a:chExt cx="493776" cy="2791968"/>
          </a:xfrm>
        </p:grpSpPr>
        <p:pic>
          <p:nvPicPr>
            <p:cNvPr id="29" name="Picture 28" descr="Unit5activity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 rot="5400000">
              <a:off x="-422951" y="1018909"/>
              <a:ext cx="2436595" cy="3987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5 </a:t>
              </a:r>
              <a:r>
                <a:rPr lang="zh-CN" altLang="en-US" sz="2000" dirty="0">
                  <a:solidFill>
                    <a:schemeClr val="bg1"/>
                  </a:solidFill>
                </a:rPr>
                <a:t>回顾小结</a:t>
              </a:r>
              <a:endParaRPr lang="en-US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7858</Words>
  <Application>WPS Presentation</Application>
  <PresentationFormat>Custom</PresentationFormat>
  <Paragraphs>857</Paragraphs>
  <Slides>26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2" baseType="lpstr">
      <vt:lpstr>Arial</vt:lpstr>
      <vt:lpstr>SimSun</vt:lpstr>
      <vt:lpstr>Wingdings</vt:lpstr>
      <vt:lpstr>Futura Condensed</vt:lpstr>
      <vt:lpstr>Thonburi</vt:lpstr>
      <vt:lpstr>Arial</vt:lpstr>
      <vt:lpstr>Lucida Grande</vt:lpstr>
      <vt:lpstr>SimSun</vt:lpstr>
      <vt:lpstr>宋体-简</vt:lpstr>
      <vt:lpstr>微软雅黑</vt:lpstr>
      <vt:lpstr>汉仪旗黑</vt:lpstr>
      <vt:lpstr>Arial Unicode MS</vt:lpstr>
      <vt:lpstr>Calibri</vt:lpstr>
      <vt:lpstr>Helvetica Neue</vt:lpstr>
      <vt:lpstr>SimSun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Christan Balch</dc:creator>
  <cp:lastModifiedBy>hello_mac</cp:lastModifiedBy>
  <cp:revision>802</cp:revision>
  <dcterms:created xsi:type="dcterms:W3CDTF">2020-10-08T08:05:31Z</dcterms:created>
  <dcterms:modified xsi:type="dcterms:W3CDTF">2020-10-08T08:05:31Z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1033-2.7.0.4476</vt:lpwstr>
  </property>
</Properties>
</file>